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2"/>
  </p:notesMasterIdLst>
  <p:sldIdLst>
    <p:sldId id="257" r:id="rId2"/>
    <p:sldId id="259" r:id="rId3"/>
    <p:sldId id="260" r:id="rId4"/>
    <p:sldId id="272" r:id="rId5"/>
    <p:sldId id="273" r:id="rId6"/>
    <p:sldId id="274" r:id="rId7"/>
    <p:sldId id="343" r:id="rId8"/>
    <p:sldId id="275" r:id="rId9"/>
    <p:sldId id="276" r:id="rId10"/>
    <p:sldId id="279" r:id="rId11"/>
    <p:sldId id="277" r:id="rId12"/>
    <p:sldId id="278" r:id="rId13"/>
    <p:sldId id="344" r:id="rId14"/>
    <p:sldId id="261" r:id="rId15"/>
    <p:sldId id="262" r:id="rId16"/>
    <p:sldId id="263" r:id="rId17"/>
    <p:sldId id="264" r:id="rId18"/>
    <p:sldId id="265" r:id="rId19"/>
    <p:sldId id="280" r:id="rId20"/>
    <p:sldId id="266" r:id="rId21"/>
    <p:sldId id="267" r:id="rId22"/>
    <p:sldId id="281" r:id="rId23"/>
    <p:sldId id="282" r:id="rId24"/>
    <p:sldId id="283" r:id="rId25"/>
    <p:sldId id="342" r:id="rId26"/>
    <p:sldId id="341" r:id="rId27"/>
    <p:sldId id="268" r:id="rId28"/>
    <p:sldId id="284" r:id="rId29"/>
    <p:sldId id="285" r:id="rId30"/>
    <p:sldId id="286" r:id="rId31"/>
    <p:sldId id="288" r:id="rId32"/>
    <p:sldId id="290" r:id="rId33"/>
    <p:sldId id="292" r:id="rId34"/>
    <p:sldId id="293" r:id="rId35"/>
    <p:sldId id="294" r:id="rId36"/>
    <p:sldId id="295" r:id="rId37"/>
    <p:sldId id="339" r:id="rId38"/>
    <p:sldId id="296" r:id="rId39"/>
    <p:sldId id="297" r:id="rId40"/>
    <p:sldId id="298" r:id="rId41"/>
    <p:sldId id="299" r:id="rId42"/>
    <p:sldId id="300" r:id="rId43"/>
    <p:sldId id="301" r:id="rId44"/>
    <p:sldId id="338" r:id="rId45"/>
    <p:sldId id="302" r:id="rId46"/>
    <p:sldId id="304" r:id="rId47"/>
    <p:sldId id="303" r:id="rId48"/>
    <p:sldId id="305" r:id="rId49"/>
    <p:sldId id="306" r:id="rId50"/>
    <p:sldId id="307" r:id="rId51"/>
    <p:sldId id="337" r:id="rId52"/>
    <p:sldId id="308" r:id="rId53"/>
    <p:sldId id="309" r:id="rId54"/>
    <p:sldId id="310" r:id="rId55"/>
    <p:sldId id="314" r:id="rId56"/>
    <p:sldId id="311" r:id="rId57"/>
    <p:sldId id="312" r:id="rId58"/>
    <p:sldId id="313" r:id="rId59"/>
    <p:sldId id="340" r:id="rId60"/>
    <p:sldId id="316" r:id="rId61"/>
    <p:sldId id="332" r:id="rId62"/>
    <p:sldId id="333" r:id="rId63"/>
    <p:sldId id="334" r:id="rId64"/>
    <p:sldId id="317" r:id="rId65"/>
    <p:sldId id="318" r:id="rId66"/>
    <p:sldId id="323" r:id="rId67"/>
    <p:sldId id="324" r:id="rId68"/>
    <p:sldId id="315" r:id="rId69"/>
    <p:sldId id="330" r:id="rId70"/>
    <p:sldId id="336" r:id="rId7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62" autoAdjust="0"/>
    <p:restoredTop sz="94660"/>
  </p:normalViewPr>
  <p:slideViewPr>
    <p:cSldViewPr>
      <p:cViewPr>
        <p:scale>
          <a:sx n="70" d="100"/>
          <a:sy n="70" d="100"/>
        </p:scale>
        <p:origin x="-1320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gif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gif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png>
</file>

<file path=ppt/media/image3.gif>
</file>

<file path=ppt/media/image30.png>
</file>

<file path=ppt/media/image31.jpeg>
</file>

<file path=ppt/media/image32.jpeg>
</file>

<file path=ppt/media/image33.jpeg>
</file>

<file path=ppt/media/image34.jpeg>
</file>

<file path=ppt/media/image35.png>
</file>

<file path=ppt/media/image36.jpeg>
</file>

<file path=ppt/media/image37.png>
</file>

<file path=ppt/media/image38.gif>
</file>

<file path=ppt/media/image39.jpeg>
</file>

<file path=ppt/media/image4.jpeg>
</file>

<file path=ppt/media/image40.png>
</file>

<file path=ppt/media/image41.gif>
</file>

<file path=ppt/media/image42.gif>
</file>

<file path=ppt/media/image43.jpeg>
</file>

<file path=ppt/media/image44.pn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pn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png>
</file>

<file path=ppt/media/image6.jpeg>
</file>

<file path=ppt/media/image60.jpeg>
</file>

<file path=ppt/media/image61.jpeg>
</file>

<file path=ppt/media/image62.gif>
</file>

<file path=ppt/media/image63.png>
</file>

<file path=ppt/media/image64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380F26-76A8-4F68-AEED-E88C91AF2294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9DD3A-B178-4D89-B574-4706DF2696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7826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9DD3A-B178-4D89-B574-4706DF2696E3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43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9DD3A-B178-4D89-B574-4706DF2696E3}" type="slidenum">
              <a:rPr lang="pt-BR" smtClean="0"/>
              <a:t>52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437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467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8937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9831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5664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12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504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2900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4243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9308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997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7340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740A6E-63EC-4980-87BF-296762759310}" type="datetimeFigureOut">
              <a:rPr lang="pt-BR" smtClean="0"/>
              <a:t>06/04/2017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1B1C9-BAEF-4457-A007-CDC459887C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26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cebook.com/NucleusMedicalMedia/videos/10154329067264548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gif"/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gi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Citologia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203848" y="5445224"/>
            <a:ext cx="6400800" cy="1752600"/>
          </a:xfrm>
        </p:spPr>
        <p:txBody>
          <a:bodyPr/>
          <a:lstStyle/>
          <a:p>
            <a:r>
              <a:rPr lang="pt-BR" dirty="0" smtClean="0">
                <a:solidFill>
                  <a:schemeClr val="tx1"/>
                </a:solidFill>
              </a:rPr>
              <a:t>Pedro César Soares de Freitas</a:t>
            </a:r>
          </a:p>
          <a:p>
            <a:r>
              <a:rPr lang="pt-BR" dirty="0" smtClean="0">
                <a:solidFill>
                  <a:schemeClr val="tx1"/>
                </a:solidFill>
              </a:rPr>
              <a:t>freitaspedrocesar@gmail.com</a:t>
            </a: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917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dicasdeciencias.files.wordpress.com/2008/04/eucariont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232" y="-26742"/>
            <a:ext cx="9129060" cy="56159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152090" y="5445224"/>
            <a:ext cx="2736305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Célula Eucariota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93462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9552" y="0"/>
            <a:ext cx="8229600" cy="1143000"/>
          </a:xfrm>
        </p:spPr>
        <p:txBody>
          <a:bodyPr/>
          <a:lstStyle/>
          <a:p>
            <a:r>
              <a:rPr lang="pt-BR" dirty="0" smtClean="0"/>
              <a:t>Eucariotos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340768"/>
            <a:ext cx="8229600" cy="5141168"/>
          </a:xfrm>
        </p:spPr>
        <p:txBody>
          <a:bodyPr>
            <a:normAutofit fontScale="92500" lnSpcReduction="20000"/>
          </a:bodyPr>
          <a:lstStyle/>
          <a:p>
            <a:r>
              <a:rPr lang="pt-BR" sz="3500" b="1" dirty="0" smtClean="0"/>
              <a:t>Célula animal</a:t>
            </a:r>
            <a:r>
              <a:rPr lang="pt-BR" b="1" dirty="0" smtClean="0"/>
              <a:t>:</a:t>
            </a:r>
          </a:p>
          <a:p>
            <a:endParaRPr lang="pt-BR" b="1" dirty="0"/>
          </a:p>
          <a:p>
            <a:pPr marL="0" indent="0">
              <a:buNone/>
            </a:pPr>
            <a:r>
              <a:rPr lang="pt-BR" dirty="0" smtClean="0"/>
              <a:t>. Membrana citoplasmática</a:t>
            </a:r>
          </a:p>
          <a:p>
            <a:pPr marL="0" indent="0">
              <a:buNone/>
            </a:pPr>
            <a:r>
              <a:rPr lang="pt-BR" dirty="0" smtClean="0"/>
              <a:t>. Citoplasma</a:t>
            </a:r>
          </a:p>
          <a:p>
            <a:pPr marL="0" indent="0">
              <a:buNone/>
            </a:pPr>
            <a:r>
              <a:rPr lang="pt-BR" dirty="0" smtClean="0"/>
              <a:t>. Lisossomo</a:t>
            </a:r>
          </a:p>
          <a:p>
            <a:pPr marL="0" indent="0">
              <a:buNone/>
            </a:pPr>
            <a:r>
              <a:rPr lang="pt-BR" dirty="0" smtClean="0"/>
              <a:t>. Ribossomo</a:t>
            </a:r>
          </a:p>
          <a:p>
            <a:pPr marL="0" indent="0">
              <a:buNone/>
            </a:pPr>
            <a:r>
              <a:rPr lang="pt-BR" dirty="0" smtClean="0"/>
              <a:t>. Centríolo</a:t>
            </a:r>
          </a:p>
          <a:p>
            <a:pPr marL="0" indent="0">
              <a:buNone/>
            </a:pPr>
            <a:r>
              <a:rPr lang="pt-BR" dirty="0" smtClean="0"/>
              <a:t>. Reticulo endoplasmático liso/rugoso</a:t>
            </a:r>
          </a:p>
          <a:p>
            <a:pPr marL="0" indent="0">
              <a:buNone/>
            </a:pPr>
            <a:r>
              <a:rPr lang="pt-BR" dirty="0" smtClean="0"/>
              <a:t>. Complexo de Golgi</a:t>
            </a:r>
          </a:p>
          <a:p>
            <a:pPr marL="0" indent="0">
              <a:buNone/>
            </a:pPr>
            <a:r>
              <a:rPr lang="pt-BR" dirty="0" smtClean="0"/>
              <a:t>. Mitocôndria</a:t>
            </a:r>
          </a:p>
          <a:p>
            <a:pPr marL="0" indent="0">
              <a:buNone/>
            </a:pPr>
            <a:r>
              <a:rPr lang="pt-BR" dirty="0" smtClean="0"/>
              <a:t>. Núcleo</a:t>
            </a:r>
          </a:p>
        </p:txBody>
      </p:sp>
      <p:pic>
        <p:nvPicPr>
          <p:cNvPr id="6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316" y="1268760"/>
            <a:ext cx="4553320" cy="28803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51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612326" y="-171400"/>
            <a:ext cx="8229600" cy="1143000"/>
          </a:xfrm>
        </p:spPr>
        <p:txBody>
          <a:bodyPr/>
          <a:lstStyle/>
          <a:p>
            <a:r>
              <a:rPr lang="pt-BR" dirty="0" smtClean="0"/>
              <a:t>Eucariotos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1124744"/>
            <a:ext cx="8229600" cy="5616624"/>
          </a:xfrm>
        </p:spPr>
        <p:txBody>
          <a:bodyPr>
            <a:normAutofit fontScale="85000" lnSpcReduction="20000"/>
          </a:bodyPr>
          <a:lstStyle/>
          <a:p>
            <a:r>
              <a:rPr lang="pt-BR" sz="3600" b="1" dirty="0" smtClean="0"/>
              <a:t>Célula Vegetal</a:t>
            </a:r>
            <a:r>
              <a:rPr lang="pt-BR" b="1" dirty="0" smtClean="0"/>
              <a:t>:</a:t>
            </a:r>
          </a:p>
          <a:p>
            <a:pPr marL="0" indent="0">
              <a:buNone/>
            </a:pPr>
            <a:endParaRPr lang="pt-BR" b="1" dirty="0" smtClean="0"/>
          </a:p>
          <a:p>
            <a:pPr marL="0" indent="0">
              <a:buNone/>
            </a:pPr>
            <a:r>
              <a:rPr lang="pt-BR" dirty="0" smtClean="0">
                <a:solidFill>
                  <a:srgbClr val="00B050"/>
                </a:solidFill>
              </a:rPr>
              <a:t>. Parede celular</a:t>
            </a:r>
            <a:endParaRPr lang="pt-BR" b="1" dirty="0" smtClean="0"/>
          </a:p>
          <a:p>
            <a:pPr marL="0" indent="0">
              <a:buNone/>
            </a:pPr>
            <a:r>
              <a:rPr lang="pt-BR" dirty="0" smtClean="0"/>
              <a:t>. Membrana citoplasmática</a:t>
            </a:r>
          </a:p>
          <a:p>
            <a:pPr marL="0" indent="0">
              <a:buNone/>
            </a:pPr>
            <a:r>
              <a:rPr lang="pt-BR" dirty="0" smtClean="0"/>
              <a:t>. Citoplasma</a:t>
            </a:r>
          </a:p>
          <a:p>
            <a:pPr marL="0" indent="0">
              <a:buNone/>
            </a:pPr>
            <a:r>
              <a:rPr lang="pt-BR" dirty="0" smtClean="0"/>
              <a:t>. Lisossomo</a:t>
            </a:r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smtClean="0"/>
              <a:t>Ribossomo</a:t>
            </a: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Reticulo endoplasmático liso/rugoso</a:t>
            </a:r>
          </a:p>
          <a:p>
            <a:pPr marL="0" indent="0">
              <a:buNone/>
            </a:pPr>
            <a:r>
              <a:rPr lang="pt-BR" dirty="0" smtClean="0"/>
              <a:t>. Complexo de Golgi</a:t>
            </a:r>
          </a:p>
          <a:p>
            <a:pPr marL="0" indent="0">
              <a:buNone/>
            </a:pPr>
            <a:r>
              <a:rPr lang="pt-BR" dirty="0" smtClean="0"/>
              <a:t>. Mitocôndria</a:t>
            </a:r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smtClean="0">
                <a:solidFill>
                  <a:srgbClr val="00B050"/>
                </a:solidFill>
              </a:rPr>
              <a:t>Cloroplasto</a:t>
            </a:r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smtClean="0">
                <a:solidFill>
                  <a:srgbClr val="00B050"/>
                </a:solidFill>
              </a:rPr>
              <a:t>Vacúolo</a:t>
            </a:r>
          </a:p>
          <a:p>
            <a:pPr marL="0" indent="0">
              <a:buNone/>
            </a:pPr>
            <a:r>
              <a:rPr lang="pt-BR" dirty="0" smtClean="0"/>
              <a:t>. Núcleo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Picture 4" descr="http://www.fondosmil.com/3-safe/Estructura-celula-veget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54895"/>
            <a:ext cx="4622376" cy="36380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www.sobiologia.com.br/conteudos/figuras/bioquimica/cloroplastos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4149080"/>
            <a:ext cx="2827036" cy="24141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5513593" y="3964414"/>
            <a:ext cx="136815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Cloroplasto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37383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  <a:p>
            <a:r>
              <a:rPr lang="pt-BR" dirty="0" smtClean="0">
                <a:hlinkClick r:id="rId2"/>
              </a:rPr>
              <a:t>https://www.facebook.com/NucleusMedicalMedia/videos/10154329067264548/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671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1341"/>
            <a:ext cx="8229600" cy="1143000"/>
          </a:xfrm>
        </p:spPr>
        <p:txBody>
          <a:bodyPr/>
          <a:lstStyle/>
          <a:p>
            <a:r>
              <a:rPr lang="pt-BR" dirty="0" smtClean="0"/>
              <a:t>Envoltórios celulares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196752"/>
            <a:ext cx="8229600" cy="5661248"/>
          </a:xfrm>
        </p:spPr>
        <p:txBody>
          <a:bodyPr>
            <a:normAutofit lnSpcReduction="10000"/>
          </a:bodyPr>
          <a:lstStyle/>
          <a:p>
            <a:r>
              <a:rPr lang="pt-BR" dirty="0" smtClean="0"/>
              <a:t>Separam, </a:t>
            </a:r>
            <a:r>
              <a:rPr lang="pt-BR" b="1" dirty="0" smtClean="0"/>
              <a:t>seletivamente</a:t>
            </a:r>
            <a:r>
              <a:rPr lang="pt-BR" dirty="0" smtClean="0"/>
              <a:t>, o meio interno do meio externo</a:t>
            </a:r>
          </a:p>
          <a:p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Proteção</a:t>
            </a:r>
          </a:p>
          <a:p>
            <a:pPr marL="0" indent="0">
              <a:buNone/>
            </a:pPr>
            <a:r>
              <a:rPr lang="pt-BR" dirty="0" smtClean="0"/>
              <a:t>. Conexão </a:t>
            </a:r>
            <a:r>
              <a:rPr lang="pt-BR" b="1" dirty="0" smtClean="0"/>
              <a:t>entre</a:t>
            </a:r>
            <a:r>
              <a:rPr lang="pt-BR" dirty="0" smtClean="0"/>
              <a:t> células</a:t>
            </a:r>
          </a:p>
          <a:p>
            <a:pPr marL="0" indent="0">
              <a:buNone/>
            </a:pPr>
            <a:r>
              <a:rPr lang="pt-BR" dirty="0" smtClean="0"/>
              <a:t>. Troca de moléculas com o meio externo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 smtClean="0"/>
              <a:t>São eles:</a:t>
            </a:r>
          </a:p>
          <a:p>
            <a:pPr marL="0" indent="0">
              <a:buNone/>
            </a:pPr>
            <a:r>
              <a:rPr lang="pt-BR" dirty="0" smtClean="0"/>
              <a:t>. Membrana plasmática</a:t>
            </a:r>
          </a:p>
          <a:p>
            <a:pPr marL="0" indent="0">
              <a:buNone/>
            </a:pPr>
            <a:r>
              <a:rPr lang="pt-BR" dirty="0" smtClean="0"/>
              <a:t>. Parede celular</a:t>
            </a:r>
          </a:p>
        </p:txBody>
      </p:sp>
    </p:spTree>
    <p:extLst>
      <p:ext uri="{BB962C8B-B14F-4D97-AF65-F5344CB8AC3E}">
        <p14:creationId xmlns:p14="http://schemas.microsoft.com/office/powerpoint/2010/main" val="236152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90872" y="0"/>
            <a:ext cx="8229600" cy="1143000"/>
          </a:xfrm>
        </p:spPr>
        <p:txBody>
          <a:bodyPr/>
          <a:lstStyle/>
          <a:p>
            <a:r>
              <a:rPr lang="pt-BR" dirty="0"/>
              <a:t>Envoltórios celulares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124744"/>
            <a:ext cx="8229600" cy="5257800"/>
          </a:xfrm>
        </p:spPr>
        <p:txBody>
          <a:bodyPr>
            <a:normAutofit fontScale="92500" lnSpcReduction="20000"/>
          </a:bodyPr>
          <a:lstStyle/>
          <a:p>
            <a:r>
              <a:rPr lang="pt-BR" b="1" dirty="0" smtClean="0"/>
              <a:t>Membrana plasmática: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Presente em todas as células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Composição lipoproteica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Permeabilidade seletiva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Transporte de moléculas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Mosaico fluido</a:t>
            </a:r>
            <a:endParaRPr lang="pt-BR" b="1" dirty="0"/>
          </a:p>
        </p:txBody>
      </p:sp>
      <p:pic>
        <p:nvPicPr>
          <p:cNvPr id="6146" name="Picture 2" descr="http://im-1.hupples.com/photos-a/39761150/m0/ws4h8x98fipqnqgcoi51pgcyzph7rhv4r2d1kh9hztde7a6vy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3646614"/>
            <a:ext cx="4032448" cy="30817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6948264" y="3205316"/>
            <a:ext cx="1872208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dirty="0" smtClean="0"/>
              <a:t>Fosfolipídios</a:t>
            </a:r>
            <a:endParaRPr lang="pt-BR" sz="2400" dirty="0"/>
          </a:p>
        </p:txBody>
      </p:sp>
      <p:cxnSp>
        <p:nvCxnSpPr>
          <p:cNvPr id="6" name="Conector de seta reta 5"/>
          <p:cNvCxnSpPr/>
          <p:nvPr/>
        </p:nvCxnSpPr>
        <p:spPr>
          <a:xfrm>
            <a:off x="4211960" y="3205316"/>
            <a:ext cx="1224136" cy="655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39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3.bp.blogspot.com/-V7XZbVYrhr4/UQWh9_xHlvI/AAAAAAAAS10/3ioFZI_E4mU/s1600/modelo%2Bdel%2Bmosaico%2Bde%2Bfluido%2Bde%2Bla%2Bmembrana%2Bcelula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395" y="1844825"/>
            <a:ext cx="9164395" cy="40609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88063" y="5613410"/>
            <a:ext cx="2736304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Mosaico fluido</a:t>
            </a:r>
            <a:endParaRPr lang="pt-BR" sz="3200" b="1" dirty="0"/>
          </a:p>
        </p:txBody>
      </p:sp>
      <p:cxnSp>
        <p:nvCxnSpPr>
          <p:cNvPr id="6" name="Conector de seta reta 5"/>
          <p:cNvCxnSpPr/>
          <p:nvPr/>
        </p:nvCxnSpPr>
        <p:spPr>
          <a:xfrm flipH="1" flipV="1">
            <a:off x="1187624" y="1412776"/>
            <a:ext cx="720080" cy="1868251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/>
          <p:cNvSpPr txBox="1"/>
          <p:nvPr/>
        </p:nvSpPr>
        <p:spPr>
          <a:xfrm>
            <a:off x="56309" y="951111"/>
            <a:ext cx="1872208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Fosfolipídios</a:t>
            </a:r>
            <a:endParaRPr lang="pt-BR" sz="2400" b="1" dirty="0"/>
          </a:p>
        </p:txBody>
      </p:sp>
      <p:cxnSp>
        <p:nvCxnSpPr>
          <p:cNvPr id="10" name="Conector de seta reta 9"/>
          <p:cNvCxnSpPr/>
          <p:nvPr/>
        </p:nvCxnSpPr>
        <p:spPr>
          <a:xfrm flipH="1" flipV="1">
            <a:off x="3779912" y="1181943"/>
            <a:ext cx="144016" cy="2212092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ixaDeTexto 13"/>
          <p:cNvSpPr txBox="1"/>
          <p:nvPr/>
        </p:nvSpPr>
        <p:spPr>
          <a:xfrm>
            <a:off x="2915816" y="729510"/>
            <a:ext cx="1482971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Proteínas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253364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Envoltórios celulares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b="1" dirty="0" smtClean="0"/>
              <a:t>Transporte através da membrana </a:t>
            </a:r>
          </a:p>
          <a:p>
            <a:endParaRPr lang="pt-BR" b="1" dirty="0" smtClean="0"/>
          </a:p>
          <a:p>
            <a:pPr marL="0" indent="0">
              <a:buNone/>
            </a:pPr>
            <a:r>
              <a:rPr lang="pt-BR" dirty="0" smtClean="0"/>
              <a:t>. A célula deve se isolar do meio, mas precisa se comunicar com ele de forma controlada </a:t>
            </a:r>
          </a:p>
          <a:p>
            <a:pPr marL="0" indent="0">
              <a:buNone/>
            </a:pPr>
            <a:endParaRPr lang="pt-BR" dirty="0" smtClean="0"/>
          </a:p>
          <a:p>
            <a:r>
              <a:rPr lang="pt-BR" dirty="0" smtClean="0"/>
              <a:t>Tipos de transporte: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Passivo</a:t>
            </a:r>
            <a:r>
              <a:rPr lang="pt-BR" dirty="0" smtClean="0"/>
              <a:t>: sem gasto de energia</a:t>
            </a:r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Ativo</a:t>
            </a:r>
            <a:r>
              <a:rPr lang="pt-BR" dirty="0" smtClean="0"/>
              <a:t>: com gasto de energia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86283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"/>
            <a:ext cx="9144000" cy="5589240"/>
          </a:xfrm>
        </p:spPr>
        <p:txBody>
          <a:bodyPr>
            <a:normAutofit/>
          </a:bodyPr>
          <a:lstStyle/>
          <a:p>
            <a:r>
              <a:rPr lang="pt-BR" b="1" dirty="0" smtClean="0"/>
              <a:t>Passivo</a:t>
            </a:r>
            <a:r>
              <a:rPr lang="pt-BR" dirty="0" smtClean="0"/>
              <a:t>:</a:t>
            </a:r>
          </a:p>
          <a:p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sz="2800" dirty="0" smtClean="0"/>
              <a:t>A </a:t>
            </a:r>
            <a:r>
              <a:rPr lang="pt-BR" sz="2800" b="1" dirty="0" smtClean="0"/>
              <a:t>favor</a:t>
            </a:r>
            <a:r>
              <a:rPr lang="pt-BR" sz="2800" dirty="0" smtClean="0"/>
              <a:t> do gradiente de concentração</a:t>
            </a:r>
          </a:p>
          <a:p>
            <a:pPr marL="0" indent="0">
              <a:buNone/>
            </a:pPr>
            <a:r>
              <a:rPr lang="pt-BR" sz="2800" dirty="0" smtClean="0"/>
              <a:t>. Sem gasto de energia</a:t>
            </a:r>
          </a:p>
          <a:p>
            <a:pPr marL="0" indent="0">
              <a:buNone/>
            </a:pPr>
            <a:r>
              <a:rPr lang="pt-BR" sz="2800" dirty="0" smtClean="0"/>
              <a:t>. Tende ao </a:t>
            </a:r>
            <a:r>
              <a:rPr lang="pt-BR" sz="2800" b="1" dirty="0" smtClean="0"/>
              <a:t>equilíbrio</a:t>
            </a:r>
          </a:p>
          <a:p>
            <a:pPr marL="0" indent="0">
              <a:buNone/>
            </a:pPr>
            <a:endParaRPr lang="pt-BR" sz="2800" b="1" dirty="0" smtClean="0"/>
          </a:p>
          <a:p>
            <a:pPr marL="0" indent="0">
              <a:buNone/>
            </a:pPr>
            <a:endParaRPr lang="pt-BR" sz="2800" dirty="0"/>
          </a:p>
          <a:p>
            <a:pPr marL="514350" indent="-514350">
              <a:buAutoNum type="arabicParenBoth"/>
            </a:pPr>
            <a:r>
              <a:rPr lang="pt-BR" b="1" dirty="0" smtClean="0"/>
              <a:t>Difusão simples</a:t>
            </a:r>
            <a:r>
              <a:rPr lang="pt-BR" dirty="0" smtClean="0"/>
              <a:t>: processo pelo qual íons e outras partículas (soluto) se deslocam do meio mais concentrado para o menos concentrado</a:t>
            </a:r>
          </a:p>
        </p:txBody>
      </p:sp>
      <p:sp>
        <p:nvSpPr>
          <p:cNvPr id="5" name="Mais 4"/>
          <p:cNvSpPr/>
          <p:nvPr/>
        </p:nvSpPr>
        <p:spPr>
          <a:xfrm>
            <a:off x="26577" y="5445224"/>
            <a:ext cx="936104" cy="1080120"/>
          </a:xfrm>
          <a:prstGeom prst="mathPlus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Menos 5"/>
          <p:cNvSpPr/>
          <p:nvPr/>
        </p:nvSpPr>
        <p:spPr>
          <a:xfrm>
            <a:off x="5521068" y="5589240"/>
            <a:ext cx="1152128" cy="792088"/>
          </a:xfrm>
          <a:prstGeom prst="mathMinus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1115616" y="5692896"/>
            <a:ext cx="2340768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Concentrado</a:t>
            </a:r>
            <a:endParaRPr lang="pt-BR" sz="3200" b="1" dirty="0"/>
          </a:p>
        </p:txBody>
      </p:sp>
      <p:sp>
        <p:nvSpPr>
          <p:cNvPr id="7" name="Seta para a direita 6"/>
          <p:cNvSpPr/>
          <p:nvPr/>
        </p:nvSpPr>
        <p:spPr>
          <a:xfrm>
            <a:off x="3635896" y="5863538"/>
            <a:ext cx="1872208" cy="21602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6682890" y="5719281"/>
            <a:ext cx="2340768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Concentrado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48306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rachacuca.com.br/media/educacao/artigo/transporte-pelas-membranas/difusao-simpl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07" y="404664"/>
            <a:ext cx="9142078" cy="57647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6119664" y="112276"/>
            <a:ext cx="3024336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Difusão Simples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223357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 Célula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Unidade </a:t>
            </a:r>
            <a:r>
              <a:rPr lang="pt-BR" b="1" dirty="0" smtClean="0"/>
              <a:t>funcional</a:t>
            </a:r>
            <a:r>
              <a:rPr lang="pt-BR" dirty="0" smtClean="0"/>
              <a:t> e </a:t>
            </a:r>
            <a:r>
              <a:rPr lang="pt-BR" b="1" dirty="0" smtClean="0"/>
              <a:t>estrutural</a:t>
            </a:r>
            <a:r>
              <a:rPr lang="pt-BR" dirty="0" smtClean="0"/>
              <a:t> dos organismos vivos</a:t>
            </a:r>
          </a:p>
          <a:p>
            <a:r>
              <a:rPr lang="pt-BR" dirty="0" smtClean="0"/>
              <a:t>Diversas origens, tamanhos, formas, funções, adaptações, expressões gênicas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Procariota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Eucariota </a:t>
            </a:r>
          </a:p>
        </p:txBody>
      </p:sp>
      <p:pic>
        <p:nvPicPr>
          <p:cNvPr id="12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9480" y="5269551"/>
            <a:ext cx="2282281" cy="14437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fondosmil.com/3-safe/Estructura-celula-veget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5179549"/>
            <a:ext cx="1944216" cy="15301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://1.bp.blogspot.com/_oVKLcL6CwGo/TIeABt7dSJI/AAAAAAAAAAc/ZOB0tYMUdoU/s1600/procariuotafy4.g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968" y="3863814"/>
            <a:ext cx="1641024" cy="10057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421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-29724"/>
            <a:ext cx="8229600" cy="1143000"/>
          </a:xfrm>
        </p:spPr>
        <p:txBody>
          <a:bodyPr/>
          <a:lstStyle/>
          <a:p>
            <a:r>
              <a:rPr lang="pt-BR" dirty="0"/>
              <a:t>Envoltórios celulares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8082" y="1196752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(2) </a:t>
            </a:r>
            <a:r>
              <a:rPr lang="pt-BR" b="1" dirty="0" smtClean="0"/>
              <a:t>Difusão </a:t>
            </a:r>
            <a:r>
              <a:rPr lang="pt-BR" b="1" dirty="0"/>
              <a:t>facilitada</a:t>
            </a:r>
            <a:r>
              <a:rPr lang="pt-BR" dirty="0"/>
              <a:t>: Mesmo processo da difusão simples, mas com auxilio de uma </a:t>
            </a:r>
            <a:r>
              <a:rPr lang="pt-BR" b="1" dirty="0"/>
              <a:t>proteína</a:t>
            </a:r>
            <a:r>
              <a:rPr lang="pt-BR" dirty="0"/>
              <a:t> de membrana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8194" name="Picture 2" descr="http://rachacuca.com.br/media/educacao/artigo/transporte-pelas-membranas/difusao-facilitad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924944"/>
            <a:ext cx="6374573" cy="37209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707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25359" y="-171400"/>
            <a:ext cx="8229600" cy="1143000"/>
          </a:xfrm>
        </p:spPr>
        <p:txBody>
          <a:bodyPr/>
          <a:lstStyle/>
          <a:p>
            <a:r>
              <a:rPr lang="pt-BR" dirty="0"/>
              <a:t>Envoltórios celulares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25359" y="98072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(3) </a:t>
            </a:r>
            <a:r>
              <a:rPr lang="pt-BR" b="1" dirty="0" smtClean="0"/>
              <a:t>Osmose</a:t>
            </a:r>
            <a:r>
              <a:rPr lang="pt-BR" dirty="0" smtClean="0"/>
              <a:t>: Tipo de difusão simples, onde ao invés de íons (soluto) se deslocarem, a água (solvente) se desloca</a:t>
            </a:r>
            <a:endParaRPr lang="pt-BR" dirty="0"/>
          </a:p>
        </p:txBody>
      </p:sp>
      <p:pic>
        <p:nvPicPr>
          <p:cNvPr id="9218" name="Picture 2" descr="http://www.brasilescola.com/upload/conteudo/images/osmose-de-solvente-para-soluca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140217"/>
            <a:ext cx="8541201" cy="33569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493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8" name="Conector reto 7"/>
          <p:cNvCxnSpPr>
            <a:endCxn id="4" idx="2"/>
          </p:cNvCxnSpPr>
          <p:nvPr/>
        </p:nvCxnSpPr>
        <p:spPr>
          <a:xfrm>
            <a:off x="4499992" y="0"/>
            <a:ext cx="72008" cy="6858000"/>
          </a:xfrm>
          <a:prstGeom prst="line">
            <a:avLst/>
          </a:prstGeom>
          <a:ln w="5715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/>
          <p:nvPr/>
        </p:nvCxnSpPr>
        <p:spPr>
          <a:xfrm flipH="1" flipV="1">
            <a:off x="4593348" y="5805264"/>
            <a:ext cx="770740" cy="576064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4593348" y="6237312"/>
            <a:ext cx="2664296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Semipermeável</a:t>
            </a:r>
            <a:endParaRPr lang="pt-BR" sz="2800" b="1" dirty="0"/>
          </a:p>
        </p:txBody>
      </p:sp>
      <p:pic>
        <p:nvPicPr>
          <p:cNvPr id="4100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8718" y="1906513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0584" y="701080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5062" y="3362430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559" y="757879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1967" y="2708920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4113" y="2212919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7784" y="3204921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5713" y="378304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726" y="4996857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184" y="4509120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5492858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25" y="1964918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78304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3085236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1494928" y="692816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3563888" y="5611931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605433" y="5988859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3413628" y="1964918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989138" y="2978656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3432550" y="71882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1615919" y="4750429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3733128" y="3085236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2195582" y="1781707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3127750" y="3732512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495368" y="4243001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2737297" y="820153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2073970" y="3911202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3615929" y="1005879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1027324" y="1648658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1851819" y="5988859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96161" y="2891168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1130985" y="0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5717257" y="1382807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4830787" y="3268096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5593832" y="120449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8274228" y="5048734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713398" y="1211062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6634113" y="3996573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5627768" y="5492858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902" y="4575082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842" y="4373501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4113" y="5642369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6725" y="4146277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4" descr="http://ykonline.yksd.com/distanceedcourses/Courses/PhysicalScience/Lessons/FirstQuarter/Chapter03/Lesson03/Saltcrystal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362" y="6133327"/>
            <a:ext cx="507058" cy="496001"/>
          </a:xfrm>
          <a:prstGeom prst="ellipse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0" name="Conector de seta reta 69"/>
          <p:cNvCxnSpPr/>
          <p:nvPr/>
        </p:nvCxnSpPr>
        <p:spPr>
          <a:xfrm flipV="1">
            <a:off x="3485324" y="479974"/>
            <a:ext cx="1792882" cy="17403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de seta reta 73"/>
          <p:cNvCxnSpPr/>
          <p:nvPr/>
        </p:nvCxnSpPr>
        <p:spPr>
          <a:xfrm flipV="1">
            <a:off x="3485324" y="1751033"/>
            <a:ext cx="1792882" cy="17403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de seta reta 74"/>
          <p:cNvCxnSpPr/>
          <p:nvPr/>
        </p:nvCxnSpPr>
        <p:spPr>
          <a:xfrm flipV="1">
            <a:off x="3485324" y="2978656"/>
            <a:ext cx="1792882" cy="17403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de seta reta 75"/>
          <p:cNvCxnSpPr/>
          <p:nvPr/>
        </p:nvCxnSpPr>
        <p:spPr>
          <a:xfrm flipV="1">
            <a:off x="3485324" y="4787497"/>
            <a:ext cx="1792882" cy="17403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6990183" y="1587990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349512" y="3843704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8321026" y="2764272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6218451" y="2708308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166100" y="111747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5847361" y="3518128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5966637" y="1886021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445407" y="5611931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4816088" y="5136513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010722" y="4731540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4547636" y="2224800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5262169" y="3842322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325752" y="3005520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8491627" y="1530872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28058" y="6016999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6897348" y="949080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8259242" y="777016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6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241172" y="129597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6" descr="http://study.com/cimages/multimages/16/factsaboutwater_molecularstructureimag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752184" y="2150945"/>
            <a:ext cx="663327" cy="75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268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35527"/>
            <a:ext cx="8229600" cy="5553713"/>
          </a:xfrm>
        </p:spPr>
        <p:txBody>
          <a:bodyPr/>
          <a:lstStyle/>
          <a:p>
            <a:r>
              <a:rPr lang="pt-BR" u="sng" dirty="0" smtClean="0"/>
              <a:t>Tonicidade</a:t>
            </a:r>
            <a:r>
              <a:rPr lang="pt-BR" dirty="0" smtClean="0"/>
              <a:t>: sempre uma solução (ou meio) em relação a outro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>
                <a:solidFill>
                  <a:srgbClr val="FF0000"/>
                </a:solidFill>
              </a:rPr>
              <a:t>Hipertônico</a:t>
            </a:r>
            <a:r>
              <a:rPr lang="pt-BR" dirty="0" smtClean="0"/>
              <a:t>: mais concentrado que (tendência a ganhar água)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>
                <a:solidFill>
                  <a:srgbClr val="00B050"/>
                </a:solidFill>
              </a:rPr>
              <a:t>Hipotônico</a:t>
            </a:r>
            <a:r>
              <a:rPr lang="pt-BR" dirty="0" smtClean="0"/>
              <a:t>: Menos concentrado que (tendência a perder água)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>
                <a:solidFill>
                  <a:srgbClr val="0070C0"/>
                </a:solidFill>
              </a:rPr>
              <a:t>Isotônico</a:t>
            </a:r>
            <a:r>
              <a:rPr lang="pt-BR" dirty="0" smtClean="0"/>
              <a:t>: igualmente concentrado (equilíbrio)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486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www.vidrariadelaboratorio.com.br/wp-content/uploads/2012/11/vidrarias-e-equipamentos-becker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5" t="10609" r="27854" b="10513"/>
          <a:stretch/>
        </p:blipFill>
        <p:spPr bwMode="auto">
          <a:xfrm>
            <a:off x="251520" y="2213992"/>
            <a:ext cx="2578499" cy="36724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www.vidrariadelaboratorio.com.br/wp-content/uploads/2012/11/vidrarias-e-equipamentos-becker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5" t="10609" r="27854" b="10513"/>
          <a:stretch/>
        </p:blipFill>
        <p:spPr bwMode="auto">
          <a:xfrm>
            <a:off x="3347864" y="2213992"/>
            <a:ext cx="2578499" cy="36724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ww.vidrariadelaboratorio.com.br/wp-content/uploads/2012/11/vidrarias-e-equipamentos-becker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5" t="10609" r="27854" b="10513"/>
          <a:stretch/>
        </p:blipFill>
        <p:spPr bwMode="auto">
          <a:xfrm>
            <a:off x="6300192" y="2213992"/>
            <a:ext cx="2578499" cy="36724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604665" y="5692896"/>
            <a:ext cx="1872208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Isotônico</a:t>
            </a:r>
            <a:endParaRPr lang="pt-BR" sz="3200" b="1" dirty="0"/>
          </a:p>
        </p:txBody>
      </p:sp>
      <p:sp>
        <p:nvSpPr>
          <p:cNvPr id="9" name="CaixaDeTexto 8"/>
          <p:cNvSpPr txBox="1"/>
          <p:nvPr/>
        </p:nvSpPr>
        <p:spPr>
          <a:xfrm>
            <a:off x="3485729" y="5692896"/>
            <a:ext cx="230276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Hipertônico</a:t>
            </a:r>
            <a:endParaRPr lang="pt-BR" sz="3200" b="1" dirty="0"/>
          </a:p>
        </p:txBody>
      </p:sp>
      <p:sp>
        <p:nvSpPr>
          <p:cNvPr id="10" name="CaixaDeTexto 9"/>
          <p:cNvSpPr txBox="1"/>
          <p:nvPr/>
        </p:nvSpPr>
        <p:spPr>
          <a:xfrm>
            <a:off x="6514257" y="5689185"/>
            <a:ext cx="215036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Hipotônico</a:t>
            </a:r>
            <a:endParaRPr lang="pt-BR" sz="3200" b="1" dirty="0"/>
          </a:p>
        </p:txBody>
      </p:sp>
      <p:pic>
        <p:nvPicPr>
          <p:cNvPr id="8196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65" y="332656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556" y="842243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733" y="1499617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100" y="3738762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224" y="4605537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54" y="4248349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Conector de seta reta 16"/>
          <p:cNvCxnSpPr/>
          <p:nvPr/>
        </p:nvCxnSpPr>
        <p:spPr>
          <a:xfrm>
            <a:off x="1494736" y="2420888"/>
            <a:ext cx="405" cy="887995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8" name="Picture 6" descr="http://www.gagagames.com.br/wp-content/uploads/2010/10/vboy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205" y="2727130"/>
            <a:ext cx="2038771" cy="11635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9376" y="332655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1267" y="842242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444" y="1499616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Conector de seta reta 22"/>
          <p:cNvCxnSpPr/>
          <p:nvPr/>
        </p:nvCxnSpPr>
        <p:spPr>
          <a:xfrm>
            <a:off x="4637113" y="2353387"/>
            <a:ext cx="405" cy="887995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utoShape 8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8" name="AutoShape 10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9" name="AutoShape 12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4" name="AutoShape 14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5" name="AutoShape 16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6" name="AutoShape 18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7" name="AutoShape 20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8" name="AutoShape 22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12223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9" name="AutoShape 24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13747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30" name="AutoShape 26" descr="data:image/jpeg;base64,/9j/4AAQSkZJRgABAQAAAQABAAD/2wCEAAkGBxMSEhUSEhIVFRUXGBgbGBcWGBofHRoYFxgXHRoaHhgYHygiGBolHhUeITEhJSkrLi4uHR8zODMtNygtLi0BCgoKDg0OGxAQGy0lICUtLy0tLS0tLS0tLS0tLS0tLS0vLS0tLS0tLS0tLS0tLS0tLS0tLS0tLS0tLS0tLS0tLf/AABEIAKIBOAMBEQACEQEDEQH/xAAcAAABBAMBAAAAAAAAAAAAAAAAAwQFBgECBwj/xABKEAACAQIDBQQHBQQHBQkBAAABAgMAEQQSIQUxQVFhBhMicQcUMlKBkaEjQmKxwTOS0fAVU3JzgsLxQ5Oio+EXJDRUY8PS0+MW/8QAGwEBAAIDAQEAAAAAAAAAAAAAAAMEAQIFBgf/xAA4EQACAQMCBAQEBQQCAQUAAAAAAQIDBBEhMQUSQVEGE2FxIjKBkaGx0eHwFCNSwULxMxUkU2Jy/9oADAMBAAIRAxEAPwDuNAFAFAQu2sY8eIwiqxCSSSK6hQcwWGRx90kaoN1DBGRbcZSTI0zj1rEIoVYhdYoJHCNnCmxCEgixzBbkC98ZMj2HtSjMI+6kEhWN1QgHMsqSupuhNv2DjXcQOBBrJhPIjP2pbLmjwsos+GU99lS3rLQAXW5cMBN7JUWKkG2hIyJ4ntUkQlxDd48IXEZVVU9rBlhKFJINzkci+hCaZdMwC2N7SojgOJYhHO6P+zKnLhHxHi1JyZNfBrmUDde+Mgff0ycwTuXDtcopKeNVjVywbNawzhNfvfh8VZA82ZjkxEMc8ZJSRFdSRY5XAIuOBsaAdUAUAUAUAUAz2xiWiglkS2ZI3YZgSLqpIuARppzrDeEBphtux5LyNqiKZCqmylkV7W1NyHFhre9hcgis7MwYl7QRBwljcO6yE5R3RSMSHNc+4wYEXFje9DIlhe0Cg5Jj9oWTKqRyXyyhmiuCDa4jcZjYEqdFPhACkW3omdbP4SikKY3BLPJ3ajMdL5vCVtcbyQKAVbb8A3swtkzXU3TPI0alha6gujC+7QndrQEpQBQBQBQBQBQBQFOPaObuBJ4c5x/q37Nsvd+vHD3ve2fKM172vw4Vha4A/PamKPNn7xyoxDnLGRljw0qpJpfxZM43asNQOFOgF8d2mhjVmGZwO9C5bWd4UZ3jUk+1ZG32HhbXSmQtTQbdHeLcgJdI3GW5WaRFdFzhrAkOgAsQc41B0rJjJr//AE8UkauhkQMMO6lo75kxEgRTlvcXN1N7WvfUWuMj3+nIt9nsSoRsujlnKAKd17jjbTXdrQDnZ2PSZM6X0Z0IIsVeNirqR0ZSL7jvFwQaAdUAUAUBqZBzHzoDHer7w+YoA71feHzFANcVhIZHjkfVoiWQhyACylSSoNm8LEag76AY4nYcBVsvt55JFLSvYSyRtGze0dMrkZbW13VhoCcXZ7DmJEl1dRH41lkVw0SFVKyqwdBZ3GhGjt7xvnqYSHT7IwxDqRo5jLfaPviy92R4vCRkU3W26hk1m2HhXSSNkGSQShlzsBab9razeAvqSVsSSTxN2AD7FwzOXYXYyd4byMQX7nublS1iO6OW1rHfa+tAGG2Jho1RVzfZklCZpGZbqVsHZywWxIy3sOVASGHWONVRMqqoCqotYKosABwAAoBTvV94fMUAd6vvD5igDvV94fMUAd6vvD5igDvV94fMUA32jCs0UkRfKHRlLKVuAwIJGYEX14g1hrIIqfs3h5LF3ZiI+7DXQMFyoNGVQd6B7HTNrbdbPUG8+wIHJLOxLMzSXKfaBoe5KsMui5APZym436m4GV2FEGR+9cundeMlLssIkyK3hsR9q50ANzvoBu/ZeErb1iUEDwsGjBVhN3yuLJbMH4EFSNCDrQDg7CiJLPK7l0jSUsyfaiN2dSwCgA3dvYCizWtYCwEz3q+8PmKAO9X3h8xQB3q+8PmKAO9X3h8xQB3q+8PmKAO9X3h8xQB3q+8PmKAhf6Ah7oQ96+UT+se0l+977v8A3d3eeK3w3aUAym7PKcQpznuTFi1k8S5icXLA7AWXRPsm1BBGYWPJ6AkG2DhjcG2UtIwS4sryoySMttVJV34/fbnTAMxbEgU3zE3aN2uV8UkShUkIt7QCLusPAumlAN4+zUCokYlfKkcMa+JL5cO4ePXLqQR8aD+fcVj2BAFyCR8ocSIO8/ZMHz+DkM33TcWuvs6UBI4KCOJSqkaszEki5Z2LMT1JJ/0oBx3q+8PmKAO9X3h8xQGRIDxHzoCOxHtHzoBOgCgCgIfbnanB4PTEYhEb3Bdn/wB2gLW6kWrZRb2MOSW5T8b6YcKpIiw88nVsiA/Vj8wK28tkTrJEcfTOb/8AgdP7/wD/ACrPlGPP9B/g/TFhjbvcNMnVCjgfMqfpWHSZlVolu2H2uwWLIWDEIXP+za6P8EexbzF60cWtyRST2JysGwUAUAUAUAUAUACgK3tztzgMKSsk4Zxvji8bAjgcuinoxFbKLZpKaRUcb6ZYx+xwbt1kkVPoof8AOtlS7mnnoZf9s0v/AJJP963/AMK28v1MeeP8D6ZIT+2wkidY3V/owSseUzKrIuWwu2WCxZCw4hc5/wBm90c+StbN/hvWji1uSKaexPVqbBQBQBQBQBQBQBQENtztTg8HpiMQiN7guz67vs0uwHUi1ZUW9jDkkVDG+mHCqSIsPNJ1YogP1Y/St1TZE60SOPplbf6hpz78/wD1VjljnGTfM+Xn5XjvjT7j3B+mPDm3e4WZOqMj/nlNZ8tmnnLqW/YfbDBYshYcQpc/7N7o58le2b/DetXFokUk9idrU2CgCgFcN7QoDGI9o+dAJ0A12ntCLDxNNO4jjUasfoABqSdwA1PCspZMN4OMdr/SfPiC0eELYeHdmH7Vx1Yfsx0XXrwqaMMbledV9CgE3JJ3k3J5k7zfia3IXqFZAUA/wuzu8iLq3iB9n+edUqt06dRRa07nfsuDwurR1YS+NZ09uj9xgRzq4nnVHBlFxbT0ZeOyXpKxOFISctiIeTH7RR+Fz7X9lvIFa0lBMkhVa3O17H2tDiolmgcOjcRvB4qw3qw5GoGsFlPI9oZCgCgCgI3b+3IMFEZsQ+VdwG9nbgqr95vy3mwrKWTDklqziPa70hYrGlkRjBB/VodWH43Grf2RZeh31NGCRWnVb2KgiXsAPICtnJRWWa06c6slGCy2SK7EltdgF6E6/Sqcr+mtFlnepeGrqay3FemX+g2xWAeMXYacxuqWldU6jwnqU73g11ax55rMe61HOzNnLIpZid9hb4fxqC6up058sTpcG4LRu6DqVW98LHQZYvDlGKnh9RwNW6NVVI8yOJf2c7Su6Uvo+6Lp2Q9JWIwpEeILYiDkxvIg/C59ofhb4Fay6aexBCq1udr2TtSLFRLNA4eNtxHAjeCDqrDiDrULTRZTyPKwZCgCgCgGu0toRYeNppnEcai5ZvoLbyTuAGpotTDeNWcZ7X+k+fEEx4TNh4d2YG0rj+0P2Y6Lr14VPGC6ledZvY5+TqTxJuTzJ3nzrchz3HGz4M8iqd3HyFQXNR06baOnwe1jc3cYS23f0LlPs8ql9CLai24fqK4Cnln0dOLXJjQpeMiyOy8AdPLhXoLefPTUmfM+J26oXU6a2T09mIEVMUS79kvSTicIQkxbEQbsrHxqPwOd9vdbTgCu+tJQTJoVWtztmxdrw4uITYdw6H5qeKsN6sOR/KoWsFhNPYfVgyK4b2hQGMR7R86Aa4zFJFG8sjBURSzMdwA3mm4Z557cdrpNozZjdYEJ7qK+4e+3OQj5DQcSbEY4KlSpzFbrYjNkjJ3AnyF61lOMfmeCalb1aufLi3jsmx3htlu65tFW9rtzHT41Wq3kIPC1OrZcBuLiPNL4F65z9hN8BILnLmA4qQfyraF3Sl1x7kdfgV7Sy+XK9NfwMZJIirarfcf5/Ks81KvmO+CN0rzhzjV+XP8AMMX2owcRyAAFgc1ua/rUVqnCUqfRbFzjMoV6VG6SWZJqWO6x+4wq6cAnOyHaeXZ84ljuyGwljvo6/o44Nw8iQcSjk2hNxZ6J2XtGPEwpPC2aNxdT+YI4EEEEcCDVZrBdzkd0AUAy2ztSLCwvPM1kQXPMncFA4sSQAOtZSyYbwec+1HaKbHzmaY2GojjB8Mae6OZ5tvJ+AFiMcIqTm5MiKyaFi7MwhUebQtcKt+Gl71yeIVG5qHQ9r4ato+U6vVvH0Qurs5YliNfj8zVE9QhVFOoOo5+fA1jJnCejIzZ7COZ4uBNx577fI/Sr9wnUoxq9dmea4ZONrfVbNfK9V9tvsG3oLgOOGh8ju+v50saqUuR9THiaz8ylGvHeO/s/0ISuseHLB2L7Vy7Pmzrdomt3sV/aHMX0DjgfgdDWJRyb058rPRGAxsc8aTRMGjdQysOIPTgeBB1BuKrtYLaeRxWDIUAji8SkSNLIwREUszHcFAuTQHnztr2rl2lPoCsKm0MXLhnbm5HyGg4kzZjTjzMhhCpcVFTprLZpgeyrMAZGy9BXNqcSf/BHp7fw3Siv78m32W333FMX2ajXdJryuL/I76jjxCp1LT8O2c1hcy9cjDA4QwzozaoTa468+VTVrhVqTS0ZWsuFVeH3kZZ5oyys9s7ZLZj5rxgqdCbfQ6VyktT08Fh6lV2zgr/aLvA1HMDjXTs7jl+CWx5/j/CnXj/UU/mS1XdfqNdnbFlmF1FhzNWq17Cm8bs4VlwKtcU1Uk1FPbO7+gviuzsqa3U1HDiMHusFup4ZrJZpzT99P1Fey/aCfZuIEiA2NhJEd0i/ow+63A9CQbilCosxOFVoVrWfLUi0/wCbHojZO0osTCk8LZo3FwfoQRwYEEEcCDULWHglTJDDe0KGTGI9o+dAck9MG2nlddnwnRQJJ9eJ1jQ+Xt26pyo6kaS5pEtvZVrybp0um+dv4zn/APRsQVQ7HN97KePLdVKV9U5ny7HpqXhy28qKqZ5urT6muK2TdQ0AZum8kc6koXrzipsVOJeHoxpKdqnlbrO/rqN8HjmgzIV3kXG4gjr8anrW8bjE4s59hxKrwyUqNWHXXo1/pkiz50VlYkH7ptcEaVyqlN05OLPa2t1C5pRqQ2YouDdfFcDretMlgYbZxKlVQG7KdT1N/wCP0ro2NOUW5vY8l4jvKVSEaENZZz7aNY+olgoleORWNmXxC/TeKlrTlCrGcdU9Clw+jTr2dWhV0lH4lnpp/M+5H1ePOhQHR/Q12jMU5wTn7Oa7R3+7KBqOgdR81XmajqLqT0ZdDtNQlgKA4j6Yu0RnxIwiH7PDnxfimI1/cBy+Zep6a6latLoc9rcgJXYOzllLM58CC5txqje3EqeIx3Z6LgXDady3UqrKTwl3ZMIFS6otlO8DpuPnXKlKUnmTPcUqMKK5acUl6aAFF7g25/6VglyhPF7RWNbXF+Q3k8L8hUtKhOo9F9Tn3vEre0i3N69F1ZpgdlAAYie5ZvEqLp8SRr8PKpa1zp5VPZHMsOFudX+rr/O9cf4/qxbESqR4o7Dyv89TVWLa2Z3nTi01JZT7jKbZcbi6eHyva/UVap3tSD11Rx7vgFrXj/bXJLpjb7EHNEVJUixFdinNTjzI8Lc207eq6VRao6b6Fu0ZV2wEjeF7vDfg41dB5gZrfhbnWtRdTNGXQ7BUJOFAck9NXaMkpgIzoLSTW4nfGh8vbI6pyqWnHqQVp9Ec+7NAesKD/O6q/EM+Vp3Ox4bcVdPO/K8F8nchSQLkcK4KPaJZZXNos0jaKSxOlhuqZaFjCijfExWXKx1y+Lof4isx3NZtODbFdiS99A2ozX1HUcbcAa3r0XSnqc/h/EYXUFNbrRoRfcfI1ojpvYnsFEFRQN1h+VRSeWVmQLYOVHbwMwJ0Ya1ImiaMkb4/ZWaO7i35jkf+lb0q0qcsxK13bUbyDpVF7PqiW9EO3mw+KbAynwSk5OSzAcOjqLeYXma7fMqkFNHzypRlbVpUZ7o7bhfaFaGTTGyBS7MbKtyTyAFyfkKA8uY3bMkuIkxNyGlcuQeRNwvkBYfCpalGNSOJI0t76tbVHOk8Z37P3JhUEqCTcWHDga4dSHJNx7H0q0rK4oRqrqk/2E0jdDpuvWhPsabakhV8+QMxAAHDqT5VbtY1Zrli8Lqef4vUtLdqrVgpT2Sf5v2GeE20yNcojC2i2sB5VanYRa0bycaj4kqwl8UFy9EtMAdqySyqWOl9F4C+lYlaQp0n3NqHGa9xe08YUc7fr6kzNlVyGyndlblz1rlpvGjPauMZPmaQlioY3+0Ate6nXha1z863jVnFYzpuVqtnRqS8xr4sNN+jIz+hxlLmTKgvYkb/AONX1fyliKjqeaq+G6VPmnOriK122Qxw2EaS+QXtVupcRpY5upw7Phla753Rw1Hvpk1hmeKRXXwyRsrL0ZCCPqBUqamsopTpypT5ZrDW56i2bjVnhjnT2ZURx5OoYD61Xawy0jXa2OGHglnbdFG7kc8ik2+NrVlLIex5lw8EuJkP3nclmY82N2J8yTW9atGjHLFlY1Lyryw26vsTLdn4lGspZuS7vnXNfEKreiSPV0vDdtjEnJ+ucCuzIO4zi+ZXFtd4P61DXrOthtao6Nhw6NknGEsxbzrumErFWzWup39LVCdNimHZnOkTMtjrbjwo9DVzRE7Y2ZIGLCNgDqdOPHdXStLmPJySZ4/jXC6kq/n0I5W7Xr7FmwsqYiJSpsyjd8rj6VzJwdObTPT2txGrTVSGz/B9voRc+c3AAtWUXGK4JMisDqWt5C361jc15epBbaUmQsFNrAXtpx411rGcVTw2tzxHiOjUnc88YPlSSzjTqN9l49sPNHOntROri3HKQbeRGh6Gr7WVg83F4Z6kikDKGU3VgCDzBFx9DVUvGXcKCzGwAJJ5AamgPLu1toNip5Z2vmldmtyDHwr8BYfCrOkVqVMSnPEVlsWw+zZlIcAAjUXNUqt3RmnB5PQ2fBL+jONaOE10b/AtmE2sCtpPA9vvbifOuO6eump65N4Tmsd1+4jJj2IsWA8rfnTlLCjBEbj4pHQiMacSbjT9PjU9CUITTmUeJwuKtB06GE33009CN2RhpVkzAtHl3nn0tuIq/d3FJwxvk8xwjhFyq7lPMFHf19PVE3icQpJLEA8QP4c65SWD22EtyT2PjQyBToRoL8QN30rSa6kMo4JGtDTQiNo4/Qg+FRvv0qWEG9tyV8lOPPN4XfoU6fHHvu+jOVlZWQ8ihBU/MXr0FvS5Kaiz5zxS7jc3Uqsdtl7I9QbBxyzxwzr7MqK46Z1Bt8L2rRrDI09CJ9I0+TAY1v8A0nX/AHng/wA9ZjuYm8RPNVWSkbRyldVJB6VHOEZrEkT0LqtQlzU5NfUnNo7T7s5FQFgBmJ58f5Fq5dC0dRczeEey4jxtWslThHmlhZzsiNRHxDm1tBc8gB/rVzMLWHc4P/uOMXHRYX0SNPUm6W5/9N9Y/rqeMkj8N3fPhYx3z/olsJgYxGMyhsxsSefQ8KoVLmc55Wh6a14Ta29DklFSb3b/AJp6C+GxsK3jxAJK7m5jgT1tWsrec0pw2YXE6dGo7etLDj1ezXR5/M1zwFhZx00vc8NK0dGollxZbjxG0m1GNSLb6JimJxBkGT2tLMxFlUfx6ViK5fiZtVkqqdGCznRvov3DDQIuUICFGrMd7n+ApUqSqSzIzaWlO2hyUlhfzcg9rMhlYpqP1rr2akqfxHhePSozu3Km+iz7nePRZiTJsvDk717xPgkrgf8ADatp7lKn8pj0rYgpsvEW3t3a/BpUv9L1mC+IVPlZyTs/HlwzON7ta/Qf6Vy76TlW5X0PZeHqMY2kZdZZb++EYw6lwWJO/QA2tVY7+4vGhsQdbEa9D+ulMj0FsDF4e8l11IVR96x0J+VJNZxEgpupLSXr9un1E5tquxypuHLQCtVElUUCYhzdWvz33BrODZLAkEUMbWUniNDf9a25m1qRxpQUnyrGTEZkzEMVtwNjc+YvWXy4WDSl5/O1PGOj1y/cGmW1y1+grUm9x7s8BonZlt7v8+day3NW3lJFU2tEFlIXdobcia7lnOUqWWfP+PUKdG8aprGUm16s9Ddgp8+zsIx/qUX9wZP8tZluUovKM9u58mzsW17fYOv74yf5qzHcSeEcC7L4YPOAdwBPyt/GoeISapYXVnS8O0lK5lN/8Vp75wWna8TXUj2dx6fDrXGgz3VN9Bi5upQgMDoLgaeRrdPDyjNSnGSalsx3JslgAsZUCwueXkK18zOrNISjCPLFYHawrDGbm5I3nieVaZyxlyaIfiKlJ3uPsQkANgpZuAXX61ouYhzLqMpVPFGHK/8AGtvqSZyRW09qSo2VHZVtx4+V66NrbU6kcy3PLcb4pc21VQpaLG7XX0IiWZnPiYt510YUow0ijylxeV7j/wAs2xOtyseh/Q/iC+zsNc3KmVfgssmUfBSBUE9y7T+UW9KkZbZuMA91T8FljY/QViHzIVPlZ5yFTt4WSrCHNJR7vBPYrARxWQAMbC5Outq4krqpJ5yfRKHBrOnBR5E33e5tFDC7HvEOY8cx/m9axuKkViLJavCrWtJzqQzJ+/6mcFgxF3jL4ibqByBsSTzO61b17iVWKUiDh/CadpWnOD9F6IQi3i4vruqsdhCm30cRrlYGPkOB633VdseTn13POeI/PVDMH8GmVjX0eexAk11kktjw8pOTzJ5JrZWDVQJG1JGnIXNq5N3cSlJw6I9zwThtOjTjcS1lJfRZ6EhjXVL5nJQHcBoD8KqQhKTwtzuVq9OhBzqaJfzoRO19p95ZY7qgHleula2nJ8U9zx/GONqsvKt5Pl6vbPp7EXXQPMnffRCttlxHm8x/5rD9Kgn8xbp/Kg9Ly32XKeTwn/mqP1pT+YzU+U5H2dxgMbQE63zJ15jzrn39FqXmL6nqPDd7F0/Ik9VnHqn+jHkcVjoRYnjwqieqNsXiFRL8B9TwH89a3p03OXKiC5uIW9N1ajwl/PqIYHHiVFGl1FiKkr0JU5alThl/TuqXMn8XVdhTDYfLfXfUGTpJYMNOobLmBY7h/N635JY5saEMrmmqip8y5nssmmOhZCrEbrE/HdWqeSRY3FxZkzDW3Dz/AJIoZbNosJCNTdug/iTWupjXoN9p7YVRlFtNyDcPM1ZoWsqj9O5yr/i1Czi9eafZfzQrEshYljqTvrtwioRUUfPrivOvUdWb1Z6K9HCW2ZhAf6sn953I+hqGXzE0PlQekeMtszFgf1YP7roT9BSG6FT5WcF7PYsRTqx3G6n4/wDWtL6m50tOmpd4FXVK7Sk9JLH16HQFN9RurgHuiJ2pEQ2YDTS3mOFbxZNB5jgkocSrAEEa8L6/KtGsETiJ40oAM4vyHGspPobQUuhC4iQMbgBRwA57h51KiXXBNYDDBFHvHUmopPLIZPLEdo4oqco5a/yazFG9OKerIbGRlxYZdeYv9OFWaMoxeZZ+hBfUatWnyUlHX/LXHsv1IkwqragBh5j869DQqQqQUkfMb+1rW1Z055frjGfYaY1QLAKB14/6VtNJbFem29zu/oWW2zoTzkmP/Gw/Sqk9zo0/lLJ2nwHrEGJgG+SORB5shAPzIrVbmz2PLcbWIJHK43fDpU81zRaRWozVOrGUllJp/Ys8zEFJRpcCwI4EH+Nedaw2j6rCXPFS7pGJIs5zBuXCsG7WRnj9od3JZVvuzdeXxtxq9QtfNp5b9jznE+NKzuVCEc9ZfzuOBtmAKWWM94bix3C/K1aqxq82u3c2fiK1cMxy5dI46/kNME8mIJRmVU+81t3QdalqwpW+JR1l0KlpcXvFIzp1MKHXC19lr/oVxOzILWSTXnrr89KjhfVU8vUuVvD1rOmowzF99/ub4HAlMxWQMApNuAtx32vWla4VXeOCfh/DJ2ef7jksaJ9PxHqqIw8cgIzEEZtxHHU1Vy85R1XCMlhrTqQG08EIyGU3U7uh5V2bS4dXSW54TjXClaNVKfyP8GMCauHBPSvYjAGDZ+FiIswiUsOTSeNh8Gciq8tWXYrCwZ7bbPOIwGJiAuxiYqObJ41H7yCsReGJLKwealPEVYaT0ZUjKUJZi8ND6Lac3sg5jw0uapzs6C1eh3rfjvEJNU4Yk/bLHeE2ZNiJAJGyixOtvoBxqGVxRox/tLLLi4bfXtTmvW1Htp+XT3JVdjYZDYl2I4g1Uld1p7nZt+C2tL4ox175efzF3ihy2VG/xMT+ZNQZkzqRpY0ew0bDxj7qg8LAXv0tW/PLbJq7ejnmUVn2WRycUWQLIouOI3eXlWuFnQ2hlLMvqJgqisbADeT5Uxl4N5tRXM+gx2Zgs9u/lKg+ylzrfde1Wq1aMfhppe5xLSzuJp1LqcnnaOcJL1xv7CW1NmIFLILFeW4it7a5nzqMnlMr8Y4NbuhKrSXLJLOnUg7HgLngBxPKuueG3PUexMD6vh4YP6qJE+KKAT8xVZ7l5bGNuYH1jDTwf1sUiDoXQgH5mieGHseXB1FjyNWdylsyW2ZtedSEQ5r7ga59xaUcObeD0nDeMXk5Kjyqfvo/qy1Q4J3AaZrdAf14VyXJJ/CexU3j19Bvi4oBojAty33+POicupvFd0N5oip14bwTpatk8m2FujbEYUjK5+A/njasJmW8/Qfx7VAUXFz51q4Ebgt8jLa21vDcRA62Fyb3PK1S0aSlLDlgqXdedtT54x5nlJLvkYJhZpBmZigHBOHmaldSnDSKz6sjVC6r4lVqOH/1h/tvcY4lGRwGOYNubdr1tx610rCpCTeFg8v4jt69JR53zJ9ca6d/X1W43ncqDZuhU67/AD310JabHl4JPdHon0d7P9XwOEiIsRGGYcmlvIw+bmqMnlnUisIncR7R86wbHnT0k7EOEx8gAtHKe9jPCzkll+D3FuWXnU8fijgrSzCaku+Rrgtuhie+A3eE8BbpXMrWLisw1/M9fw/xDCq+SviPZ9Pr2CbbuUlY1DX3k8fKsU7Ftc03gkuvEVONRU7ePO875ws+ncajZU0kgLoUDnUnSw/0qf8AqaVKnyweWjmPhN3e3Tq148qb11W3ZDxcGgkRlIGXQC29r2BN+A37uFVFcycHF65O/PhNJV6danhKC2S3HsmEzXWPQDU9eZJ4VV5u51YpRWENcPs12NtBzN9wo2bPQ02kXjUiEXQ3BfnbfpyqzbQpyf8AcZyOKXF3Sp5t4Jrq+30N49urJGFlOotwPD+RW1SynGfwrKILPjtrOkpVZcsuq9fQZbbx6yKgUg232Ft26/XWrNnbzhNuSOZx/iNCvQhCjLOXl+mgr2K2GcbjIoLXS+eX+6Sxa/nonmwq/N4R5enHMj0oarlwKA829udhnBY2WECyE54v7tySoH9k3T/CasReUU6keVmexyqZTfeBp+tc7iTlyrsem8M8uan+Wn21HuPmIbNbib24dK5yPZtaI1WVT9762pqGkyPfZ798FZmKanUnhwPzq958PJeElI85/wCm1/69c1STp6vd9OhLAW3VQPTYS2FIJArAtqNxHwo84NZbCL4IA94S1mN0QnQAcbczwHCtvM+HlKkKOarm22ui6L6AME1zKwsPug7z8PrWuehaymxltrEBUy8W0+HE1bs6TlUz0RxuP3saFq4f8paL/bHnov2GcVj4yR9nBaV/NT9mvxcA24hWrr1HhHgKUcvJ6DqAthQHnr0nbDOFx8lhaOYmVOXjPjX4PfTgCtWIPKKlWOJDHsdl78g78vh8xv8A4/CufxJPkTPReGpQVSonu0se3UtmMwhk+9Ycq5CeD2EZ4EPU1hF0TM3A2vbrWc5Nk+Z42I2UljbezVutCSWiwhx37r4HXMOR3jypjOxrjOq/ATnKaFb9b/lRZ2NovTLFUwVl7yTT3V43O741hy6I05syHuzMHkBJ3tv/AIfWtJM0nLL0Kz2pQLYDg5t5WrpcOb537HB8TNO1hn/L/TE+xmxTjcZFAdULZ5f7tLF/novmwrrTeEeKpxy9D0zhvaFVi4YxHtHzoCp+kLssNoYbKthPHdoSef3kJ4BgAOhCnhW0Xhmk48yPPMiFSVYFWBIZSLEEGxBB3EEWtVhFNroa3pgym08ossEkhhVje4FrkbwN30rgV1FVGo7H07hlSpO0hKpnmxrn8/qZjVpGBK2A3+VRN4Lu5F7XxDCZreEaWC6C2/dx1NdW0pQlS1WTw/G7y5o3mIyaSSx2fqTGVWw6SBjmIuQN1xv0/SubUXLNx7HrrSsq1GNTuk/1HUU8QTUhiRa24C+8WPGotc5LOMrHQre1NmGHK33W3c67Vrdeb8L3R4HjPCVaPzIPMW/t+xHgX0AueQq4cLB370Y9kzgcOXlFsRNYuPcUezH5i926m33RUE5ZZbpw5UXKtCQKAqHpK7J+v4e8Y/7xFdo93jB9qO/4rC3UDcCa3hLDI6kOZHA4JnicMLqynUEWII3gg7uVqkqU41Y8rNbW5qWtVVIbr8fQscO1Em5Kx3jmelcSrbTpe3c+g8P4tb3UcKWH/i9/p3Fo4UBvkB872qA6bjk1xOLHeKGPiYn8vpW8acnFyWyK1S6o06sKTl8T2RjFqQ2dNQd4/StCzqaIGfUiwsbDqayGm0SKbbVRlbKGUDe1uHKioyeqTKk6tGMmpTSa3WURO0dvA7jnPD3RVujYzlvovxOXd8ftrdYo/HL02+/6EGokmkCgF5HIVVG8k6AAV1adONOOEeKurqrdVfMqPVnobsH2YGz8KIzYyv4pmHF7eyD7qjQc9TxqOUsskhDlRY61NgoCs9v+y42hhii2E0d2hY+9bVCeCsNOhCnhW0ZYZpOPMjz0Q8TkEMkiMQQdCrKbEEcCDpU0oxmsPYgpVZ0ainB4aJ/DdrXAs8YY8wbfSuZPhuuYs9NQ8SRxitB57r9GaYztU7Cyrl+P8/nWYcN/yZvV8SwS/tU3n1/RE9sGHw521Y2F/hc/nXNqv4sLY9NFy5I82+NRhK7M5J3fzpWVsWksaGEADqTuvqOun6XrPQ0ktf5uWPQ67+VQEGxrNKFF2NZSyEmyg7cxveyaagE7tbk8ufKu7Y0nTjzPqeN8QXsa1WNGm8qP5/sdq9GHZM4HDmSVbYiaxce4o9mPz1u3U2+6KmlLJyKcOVF5w3tCtCQxiPaPnQCdAUD0jej8Yy+JwwC4kDxLoBMANLncsgGgY6HQG2hG8ZNaEdSnzbHEsTh3jdo5FZHU2ZWFiDyIO6p9yq00SMO3H8IYAhQBxvYfSufUsIvLTPT2viWcFGNSCx1a3FJ9vMGJiGUdRvvw8q1pWCx/cevoSXniV86VutPXr+hGYrEtI2ZrX3aVdo0Y0o4icC+v6t5U8ypjbGg72XtDu/C18u/yPlVa7tXUfNDc63BeMxtU6Vb5ej7fsSsO0oGfL7IPEiwJtxPnVCVpVis4PR0eN2VWXIp4fqsL8RntrGGYxxJdzcABRck7gAB7R8qt2NCUW5yWDi+Ib6lVjGhSedcvH4HTfRx6O/VyuKxgBmGscW8RfibgZOQ3L1O65KfY85Tp41Z0moyYKAKAKA556RvR761fE4UBcRvdNAJut9yydToeNt9bwnjRkVSmnqcWxEDRsyOpR1NmVgQQeRB1BqfOSs8xZhZmGgZh8TUbowe6RZje3MVhVJY92a348a35VjGCDzZuXO289+pK4XbRAs636j9RXOqWGuYM9XZ+J8RUbiLz3X6G8+29PAuvNv4VrDh7z8bJbrxRDlxQi8930Id2JJJ1J3munGKisI8fVqSqzc5vLYtgcHJNIsUSNJIxsqqLk/wHMnQcay3g1SbeEdx9HvYJcCO/ms+JYW01WIHeqnix3FvgNLloJTyWadPl1ZeK0JQoAoAoChekXsAMbfEYey4kDxA6LMANAT92QAWDcdx4Ebxnh6kVSHMcRxWGeJ2jkRkdTZlYWIPUGp08lZpoSoYL32ZxgeK19RvHwA/T61525pOFRo+lWV1G5t4VF2w/Rozj8MVOYeyfoaii9DpU5rGBhiB4W8j+Vbx+ZGK3yS9mQcG25VFrg9df0rrysKbfY8LS8S3UY4koy9cCMuMmmIW7MWNgqg3JO4ADVj0qWnaU6eqX3Kdzxm8uPhcsLstDrfo59Hfq5XFYxR3w1ji0IjPvNwMnIbl8/Z2nPoinCnjVnSqjJhXDe0KAxiPaPnQCdAFAQfabsnhcetp4/GBZZU0df8X3h+FgR0rKk0ayipbnLNueibFxEnDMmITgLhJPkxyn4N8KlVREEqL6FOx2wsVDfvsNNHbeWjYD961iPI1JlMjcGtyM71feHzoY5X2JDBbHxM1u5w80l9xSNyPmBYDrWOZIcrZcNieinGzEGcphk/EQ7/BENvmwrV1ESKi3udR7LdjMLgBeJC0trGaSxex3gcEHRQOt6ilJsnjBR2LFWpuFAFAFAFAFAQXabslhcev28fjAssqaOv8Ai+8NfZYEdK2jJrY1cFLc5ftv0SYqMk4Z0xC8FJyP5WY5T55h5VIqi6kDovoVHG9mcbEbSYPEDr3TFf31BU/Ot+ZGjpyQyGBlvbupL8sjX+VqzlGvKyQwPZXHTG0eDnPUxsq/vvZfrWOZGyhJlx2H6IsQ5DYuVYV9yPxv5X9hfO7eVaOouhJGj3OodnezeGwKZcPEFJ9pzq7/ANpzqfIWA4AVE5NkyilsS9YNgoAoAoAoAoCE7S9lcLj1tPH4gLLIujr5NxH4WBHStlJrY1lFPc5bt30S4qIlsM6YheCkhJPKzHKfPMPKpVUXUglRfQqcuycbhWJbDzxkbyY3y/vWynzBrSpTp1Vhk9pd3FpLmpv6bp/QVi7VtqHseB1H5GqM+Ha5iz0VHxKsf3KTz3X7igTFYkZYMLMwbS6xu2n9oCwHW9SUbJQlzSeSC/8AEE7ik6dGOE929yd2J6KcbMQZymGT8RDv8EQ2+bDyq46iPOxot7nUey3YzCYDWJC0trGaSxfqBwQdFAvxvUbk2TxgolirU2CgFcN7QoBWXCsSTpQGvqbdKAPU26UAept0oA9TbpQAMI3MfOgM+qvvuL+ZoAOFY7yPmaAx6m3SgD1NulAHqbdKAPU26UAept0oA9TbpQB6m3SgD1NulAHqbdKAPU26UAept0+dAZ9Wfn9TQGPVG6UAept0oA9TbpQB6m3SgD1NulAHqbdKAPU26UAept0oA9TbpQB6m3SgD1NulAAwjcx86Az6s/P6mgMHCNzHzNAHqbdKAPU26UAept0oA9TbpQG8OGYMCbUA8oAoAoAoAoAoAvQDc46INkMqZvdzC/yvesZRtyy3wL3rJqZoAoAoAoAoAoBq20Yg2QyoHzhMuYXzlC4W3vFAWtyF6ARXbWHJkVZkZogxkVWDMoW4a6jXQgjzFt9DKWXgS/pjlBMev2Q/OS9cOfiGwjpz59kyb+nl1aMSbdjVS0iyRgAnxAW0/EhZR8SKtW/GLOu8Qms+un5mPIn01KP2p7e4mG2HSNY5goMkhFxqNDGp0t1a9jcWNr1rS4jGvSU6fX8DucO4PTr5qTl8Odlv9Sjz7exbnM2LxBPSV1H7qkAfAVo61R9T0MOG2kFhU19Vn8yV2N26xuHIvKZk4pKb3HST2gepuOlSQuZrfUp3PBLeqvgXK/Tb7HXOzm3YsbEJYieTKfaRvdPz37iNa6EJqayjyFzbVLeo4TX7krW5XCgCgCgCgCgIldthgCkMrKdQRkFxzs7g/SuRX45ZUZOEp6rR6Pf7E/kS7o2XbKD20kjHNgCPi0ZYKOpsK3ocZsq75YVFn10/Mw6EltqVrbPb71ZNYS8jlmisbI0V/A5c31sRdQCb8gRUlPiFOpzcu8W0/oX7PhU7mXwvCWM/9FLxnpC2g5usqRDlHGn/ALgetXdTe2h6CnwC1iviy/rj8hfZ3pJxsZHed3OvEMoRj5NGAB+6azG7kt9SOt4eoSX9tuL+6OldmO08GOQmMlXX2429pb8dN69R+elXadSM1lHmbuyq2s+WovZ9GTlSFQKAKAKAKAKAKAKAiO0m1zhow6pmLHKL+ypINix3gaW03mw0veq91ceRTdTGSC5rqhSlVabx0RVdj9pniMrShpWdgQcwCgAbgPui5Og+pua49vxmCi3Vzlvptg4tv4hounmtlPL0S0x01Ee0PaKbEx90n/d1J8TI5Lstj4QbLkvpc67rca1rcbTWIRf1Nl4po0Zc1OlzPpzaLPss5+6OTbWw5jmeMXsp004EAjhrvqSlPzIKfc+qcB4g7/h9O4lu1rjum0xOKZTZXUabtNPlwqTL7nWUILovsdi9EO0ZHjnidiyxlCmY3sHD3UE/d8F7dTXQtZNxeTyXH7enSrRcFjK1x7nQqtHBCgCgCgCgKvtbsrnmbFRPacSCWMMSFzLh2hCneLeLNfKTwoBfZfZcRSB2lLqqTpGmUDKuJkWSQFh7ZzIADpYDW5N6AVwmx5QirJPYgAHu0A3Dm+a/yFech4ZtMtzbb98L8CzK410X3IrtXifUY45DO5zyonjVCMpuzm0aA3yI1utq0uvD9pCk3TT5umvUsWincT5Ix6dP53Ob9ru0C4yRWWLIqAgMfaYG28DQDTQa79+pFRcOsXaU3Fyy3r6L2PV8OsZ2yblLV9On/ZBV0DqYME0DLR6ONqmDGot/BP8AZuOupjPmG08nNWLWbjPHc4vHLZVLbzOsdfp1O3iumeJCgCgCgCgCgITD7IkFwZQq5mKhF1CliVBZiRoCB7PCvP1PDttWrSq1G3l5wtEWf6jsiI7Y4hsDh+9E7M5ZUQOqZSzc8qg2CgnQ8KjreHrGEc4f3LFmpXFTkS9Xj0KH207Sx4sLHHH4Ua4lbQnSxCrvCn8Wug0Fqp8M4fO25pTlq+n6vqz0vDeH1aEvMm8ZW36lXrqnbCgHWy9oyYaVJ4jZ0N7cGH3kP4WGn13gVvTm4PKK13awuaTpy+no+56D2bjFnijmT2ZFVl8mF/nrXXTyso+dVIOnNwlutBzWTQKAKAKAKAKAqe2e1EsOLMAhBjBwgMvhsgnkkVs13DE2QZcqkA3vQDfZ3aA4zEPhXELxMZ1MSZu8iSJwI5ZGzWKzAh0IVbXUgtqRiUVJYZhrOjHOyuysCh4pgskmYsGBKv3ZAVM2Qgj2T0vmtVOnYUYw5Gk/ddyvCxoQpKnyJx13Se7yVf0k9njAiS4cFIV0kPeyFizlQujH2Ru0O9t1Q1rOlTXNCKR2uBWHDvO5Z0YuT2+FY01Zy9QUfWxzb9agPdwgoLEUkvQzisOWJYWPShs0XL0cRYo4tfVmsFCmfMTlMd7EEDexucvI31terFtzc3w/U43HHQVD+6tf+ON8/p3O4CukeKCgCgCgCgCgCgE3mUEAkAsbKCd5AJsOegJ+FAUL0xoTh4G4Cax+Mb2/Kqt2vgXud7w9JK5ku8X+aOSYu+XSueexexrFigRroaYMZRiOXO+m4X+tNgtWTPZ2Iti8Mq7+/hPwWRWP0BNb0VmoipxKSja1G+356HoUV1z54ZoAoAoAoBOeZUBZ2CqN5JAA8yaw2kssJZ0Q0O2YeDk9VViPmBaq39bbf/JH7ok8qfY556WsespwqROr3MpIBF8/2SqCOBOdt9Q3NWE4KUWmu61O/wABXlzqTmtonPZIypKsLMpIIPAqbEfAiqaaaytj1UJxnFSjsyPmmkD7vswwueNshJ4br8b1YjGDj6nPrV69Oq3j4E1n2xr02z6iHrDlipvrmuLWCnMMljxut+J+FJxio6fzuLerXlVxPONc6YS1+HHfK/iJWoDpnbPRi5OzYb8DKB5CaQD5AWrq2/8A40eA4ukryeO/+kWqpjnBQBQBQBQBQCc0KurKwuGBBHMEWO6gIztFNLDhy2HAuoF76lUG9gD7RA1sep13GG4lUjTcqayyOrKcacnBZklou7KDs7bcmGeR0dC0oTM0oZiSpe3iDC/tHTgALaV5y34jXpxlNx5svf8A0eZtuLXcKUpypOeZPXXC20wlpg129tZ8UgjxEi5MwbKngBI3XNyx8r1rU4rc1fhjFfRNm0PEPEYyzb0+WXRpNv8AHT8Ci7YwSCZlAsBlNhpa4Gn+b/FVyj5nlrzE8+u59T8KV7qvw2Luk+dNrMt2s5T/ABx9DOz9mySkrBC8hG/u0Jt5kDT41NGEpbI7ta5o0F/ckl/Ox1X0WbDlw8c0k0bRtIygK2/KgOtuFy5HwroW1Nwi+Y8jxu8p3FWKpvKS/F/xF7qycUKAKAKAKAKAb45pBG5iUNIFOQMbAtbQE8qw840BzFNsyLOuJdw0gzD7UGy38JUKCO7sdLc99zrXmIX9xGtKc45xpjovzPLw4peQr1HUpOSjpyrRR1znZ5zjd/sLbe2xLi4jDL3QRip8CsGupBBDMxA3cudZq8ZnNcqgvx/Y3peK69Cop0aWJLu2/wAMIom2sLGhCxsDdWuM1zfgTyvf6VvZ1p1E3Ndex7zwlxW/4lTr/wBXnOnK2sLVNYWnT7lc/o1gMuYkkLx08NswNhoDurpeZF64/jO//S1op028t49F8O6eFs9skhgcPkXL1J01sCTYX42FRVJKTyjoWlKVKnyy7t47Zex0n0U9nmaT11xZFBEV/vMdGcdACVB4knlVq1pf839Dgcevotf08H/+v0/2zqtXTzAUAUAUAUAz2vCXhkVRdihyj8QF11PUCoq1PzKcod019zem8STGCYWc65I1H4nJPxCrYHyJrx9PwnJr46iT9Fn/AGiw60UR+2YhGI2xKwFO8FmZiMrKCwYZltcZOYrFfgNSzpSnSqtvbCW+dMbklKrzNqOTl3a/HQT4ky4e9iBmYiwZhpmUb7WsNbbvjV3h1GrRoKFXGVt6Lsev4ZSrUqXLV+ndEIRer2x0Wk1hiEWEAN73pkwo4HMaMxCqpZmICqN5ZjYAdSTasxWXhGKtSNOLlJ4S1PQnZ3Zvq2Ghg3lEAJ5tvY/FiTXYhHlikfOLis61WVR9Xkka2IQoAoAoAoAoAoDFqAjdlbEjg70J7Mj5spAsoygZR+G4JA4XtuAqOFKMM8q3eTCjGPyrGdX6vuPIsJGuqoin8KgflW+DbLIvb3ZbDYwhp47sugdSVa3Ikbx0NaTpRn8yLVtfV7bPlSxn6r8SQ2Zs2LDxiKFAiDgOfEknVieZ1reMVFYRBVqzqyc5vLY7rJGFAFAFAFAFAFAFARkGxY0xEk43yKFZbC17+JvNrLf+zfeTUcaUYzc1u8Z+hhRim5Javd+2wp/Q2Hvf1eG/Pu0v+Vbckd8G2WMO0HZHDYxQJEysosskdlYDlusy9CCK1qUozWpbtb6vbPNN+6ezKVP6KZL+DFoV/FEb/R7H6VVdn2Z24+I9Pip6+j/YldjejCBCGxEjTkfcAyJ8Rcs3lex4ipIWsY6vUqXPHq9VctNcq+7+5fI4woAUAACwAFgANwA4CrRw/U2oAoAoAoAoAoAoDR4gSCQCRqCRuNrXHLQ2rGAcx7XejlwzS4IAqbkwXAKnj3ZOmX8JtbgbWAp1rbLzD7HpeHcc5EqdfZbP9f1KBisHJEcssUkZ5OjL+Y1+FVHTkt0ejp3dCazGaf1F9n7HxE5tDBI/UKQvxdrKPiazGlOWyNK3ELaksymvzf4HUuxHYUYUiecq89vCF9mO+hsT7TkG2bSw0HEm/RoKGr3PJcS4tK6+CGkPxfv+hd6sHHCgCgCgCgCgCgCgCgCgCgCgCgCgCgCgCgCgCgCgCgCgCgCgCgCgCgCgCgCgCgCgCgCgCgCgCgCgCgCgCgCgCgP/2Q=="/>
          <p:cNvSpPr>
            <a:spLocks noChangeAspect="1" noChangeArrowheads="1"/>
          </p:cNvSpPr>
          <p:nvPr/>
        </p:nvSpPr>
        <p:spPr bwMode="auto">
          <a:xfrm>
            <a:off x="15271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219" name="Picture 27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1" t="40687" r="33987" b="18293"/>
          <a:stretch/>
        </p:blipFill>
        <p:spPr bwMode="auto">
          <a:xfrm>
            <a:off x="4583889" y="3584750"/>
            <a:ext cx="738531" cy="611771"/>
          </a:xfrm>
          <a:prstGeom prst="round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5" name="Picture 27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1" t="40687" r="33987" b="18293"/>
          <a:stretch/>
        </p:blipFill>
        <p:spPr bwMode="auto">
          <a:xfrm>
            <a:off x="4665515" y="4708141"/>
            <a:ext cx="738531" cy="611771"/>
          </a:xfrm>
          <a:prstGeom prst="round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6" name="Picture 27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1" t="40687" r="33987" b="18293"/>
          <a:stretch/>
        </p:blipFill>
        <p:spPr bwMode="auto">
          <a:xfrm>
            <a:off x="4027757" y="4248349"/>
            <a:ext cx="738531" cy="611771"/>
          </a:xfrm>
          <a:prstGeom prst="round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7" name="CaixaDeTexto 36"/>
          <p:cNvSpPr txBox="1"/>
          <p:nvPr/>
        </p:nvSpPr>
        <p:spPr>
          <a:xfrm>
            <a:off x="3347864" y="2723419"/>
            <a:ext cx="2578499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err="1" smtClean="0"/>
              <a:t>Crenação</a:t>
            </a:r>
            <a:r>
              <a:rPr lang="pt-BR" sz="2800" b="1" dirty="0" smtClean="0"/>
              <a:t> (Perda de água)</a:t>
            </a:r>
            <a:endParaRPr lang="pt-BR" sz="2800" b="1" dirty="0"/>
          </a:p>
        </p:txBody>
      </p:sp>
      <p:pic>
        <p:nvPicPr>
          <p:cNvPr id="38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704" y="332654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595" y="842241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 descr="http://thumb7.shutterstock.com/thumb_large/871912/138184229/stock-vector-vector-illustration-of-blood-cell-138184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772" y="1499615"/>
            <a:ext cx="795337" cy="714375"/>
          </a:xfrm>
          <a:prstGeom prst="flowChartAlternateProcess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" name="Conector de seta reta 40"/>
          <p:cNvCxnSpPr/>
          <p:nvPr/>
        </p:nvCxnSpPr>
        <p:spPr>
          <a:xfrm>
            <a:off x="7589035" y="2420887"/>
            <a:ext cx="405" cy="887995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21" name="Picture 29" descr="http://www.geocities.ws/ctv10ano/hemolise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1430" y="3617147"/>
            <a:ext cx="718344" cy="723725"/>
          </a:xfrm>
          <a:prstGeom prst="round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9" descr="http://www.geocities.ws/ctv10ano/hemolise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547" y="4367398"/>
            <a:ext cx="718344" cy="723725"/>
          </a:xfrm>
          <a:prstGeom prst="round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9" descr="http://www.geocities.ws/ctv10ano/hemolise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2174" y="4729261"/>
            <a:ext cx="718344" cy="723725"/>
          </a:xfrm>
          <a:prstGeom prst="round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CaixaDeTexto 44"/>
          <p:cNvSpPr txBox="1"/>
          <p:nvPr/>
        </p:nvSpPr>
        <p:spPr>
          <a:xfrm>
            <a:off x="6444919" y="2727130"/>
            <a:ext cx="2288232" cy="13849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Hemólise (Ganha água até estourar)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1938986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0"/>
            <a:ext cx="6377400" cy="68393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ângulo 4"/>
          <p:cNvSpPr/>
          <p:nvPr/>
        </p:nvSpPr>
        <p:spPr>
          <a:xfrm>
            <a:off x="1757375" y="5949711"/>
            <a:ext cx="1878521" cy="47152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CCC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2172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058"/>
            <a:ext cx="4537329" cy="33444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4034" y="548680"/>
            <a:ext cx="5354620" cy="63093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ângulo 5"/>
          <p:cNvSpPr/>
          <p:nvPr/>
        </p:nvSpPr>
        <p:spPr>
          <a:xfrm>
            <a:off x="3774034" y="2828302"/>
            <a:ext cx="5354620" cy="168081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CCC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315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972616" y="0"/>
            <a:ext cx="8229600" cy="1143000"/>
          </a:xfrm>
        </p:spPr>
        <p:txBody>
          <a:bodyPr/>
          <a:lstStyle/>
          <a:p>
            <a:r>
              <a:rPr lang="pt-BR" dirty="0"/>
              <a:t>Envoltórios celulares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4805" y="1412776"/>
            <a:ext cx="4618856" cy="4525963"/>
          </a:xfrm>
        </p:spPr>
        <p:txBody>
          <a:bodyPr/>
          <a:lstStyle/>
          <a:p>
            <a:r>
              <a:rPr lang="pt-BR" b="1" dirty="0" smtClean="0"/>
              <a:t>Ativo</a:t>
            </a:r>
            <a:r>
              <a:rPr lang="pt-BR" dirty="0" smtClean="0"/>
              <a:t>:</a:t>
            </a:r>
          </a:p>
          <a:p>
            <a:endParaRPr lang="pt-BR" dirty="0" smtClean="0"/>
          </a:p>
          <a:p>
            <a:pPr marL="0" indent="0">
              <a:buNone/>
            </a:pPr>
            <a:r>
              <a:rPr lang="pt-BR" dirty="0"/>
              <a:t>.</a:t>
            </a:r>
            <a:r>
              <a:rPr lang="pt-BR" dirty="0" smtClean="0"/>
              <a:t> </a:t>
            </a:r>
            <a:r>
              <a:rPr lang="pt-BR" b="1" dirty="0"/>
              <a:t>C</a:t>
            </a:r>
            <a:r>
              <a:rPr lang="pt-BR" b="1" dirty="0" smtClean="0"/>
              <a:t>ontra</a:t>
            </a:r>
            <a:r>
              <a:rPr lang="pt-BR" dirty="0" smtClean="0"/>
              <a:t> o gradiente de concentração</a:t>
            </a:r>
          </a:p>
          <a:p>
            <a:pPr marL="0" indent="0">
              <a:buNone/>
            </a:pPr>
            <a:r>
              <a:rPr lang="pt-BR" dirty="0" smtClean="0"/>
              <a:t>. Com gasto energético</a:t>
            </a:r>
          </a:p>
          <a:p>
            <a:endParaRPr lang="pt-BR" dirty="0"/>
          </a:p>
          <a:p>
            <a:pPr marL="514350" indent="-514350">
              <a:buAutoNum type="arabicParenBoth"/>
            </a:pPr>
            <a:r>
              <a:rPr lang="pt-BR" dirty="0" smtClean="0"/>
              <a:t>Bomba de sódio e potássio</a:t>
            </a:r>
          </a:p>
        </p:txBody>
      </p:sp>
      <p:pic>
        <p:nvPicPr>
          <p:cNvPr id="10242" name="Picture 2" descr="http://www.infoescola.com/wp-content/uploads/2009/11/bomba-sodio-potassi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1077727"/>
            <a:ext cx="4707551" cy="55232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972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omba de sódio-potássi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616" y="1580"/>
            <a:ext cx="6871937" cy="68989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693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0"/>
            <a:ext cx="8229600" cy="6597352"/>
          </a:xfrm>
        </p:spPr>
        <p:txBody>
          <a:bodyPr>
            <a:normAutofit/>
          </a:bodyPr>
          <a:lstStyle/>
          <a:p>
            <a:r>
              <a:rPr lang="pt-BR" dirty="0" smtClean="0"/>
              <a:t>Outros tipos de transporte, relacionados a moléculas maiores ou outras partículas: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err="1" smtClean="0"/>
              <a:t>Endocitose</a:t>
            </a:r>
            <a:r>
              <a:rPr lang="pt-BR" dirty="0" smtClean="0"/>
              <a:t>: entrada de moléculas ou partículas da célula</a:t>
            </a:r>
          </a:p>
          <a:p>
            <a:pPr marL="0" indent="0">
              <a:buNone/>
            </a:pPr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Fagocitose</a:t>
            </a:r>
          </a:p>
          <a:p>
            <a:pPr>
              <a:buFontTx/>
              <a:buChar char="-"/>
            </a:pPr>
            <a:r>
              <a:rPr lang="pt-BR" dirty="0" err="1" smtClean="0"/>
              <a:t>Pinocitose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err="1" smtClean="0"/>
              <a:t>Exocitose</a:t>
            </a:r>
            <a:r>
              <a:rPr lang="pt-BR" dirty="0" smtClean="0"/>
              <a:t>: saída de moléculas ou partículas da célula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8056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2050" name="Picture 2" descr="http://www2.unifesp.br/dmorfo/histologia/ensino/ovario/img/00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243"/>
            <a:ext cx="4644008" cy="34787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s3.amazonaws.com/magoo/ABAAAgPDgAA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965" y="-1"/>
            <a:ext cx="4676036" cy="35070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minerva.ufpel.edu.br/~mgrheing/cd_histologia/cito/K16_400x_RER_secre%E7%E3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276" y="3507027"/>
            <a:ext cx="4463724" cy="33509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2.bp.blogspot.com/-_AQQwmCRaYU/UeGd3_51lUI/AAAAAAAAAUc/sOX78O1BwmE/s1600/85+-+Pele+de+Axila+-+Menor+Aumento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950456"/>
            <a:ext cx="4776219" cy="39075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238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hagocytose 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04" y="0"/>
            <a:ext cx="9122296" cy="6842322"/>
          </a:xfrm>
        </p:spPr>
      </p:pic>
    </p:spTree>
    <p:extLst>
      <p:ext uri="{BB962C8B-B14F-4D97-AF65-F5344CB8AC3E}">
        <p14:creationId xmlns:p14="http://schemas.microsoft.com/office/powerpoint/2010/main" val="3797205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11560" y="332656"/>
            <a:ext cx="8229600" cy="6165304"/>
          </a:xfrm>
        </p:spPr>
        <p:txBody>
          <a:bodyPr/>
          <a:lstStyle/>
          <a:p>
            <a:r>
              <a:rPr lang="pt-BR" b="1" dirty="0" smtClean="0"/>
              <a:t>Citoplasma (</a:t>
            </a:r>
            <a:r>
              <a:rPr lang="pt-BR" b="1" dirty="0" err="1" smtClean="0"/>
              <a:t>Citosol</a:t>
            </a:r>
            <a:r>
              <a:rPr lang="pt-BR" b="1" dirty="0" smtClean="0"/>
              <a:t>)</a:t>
            </a:r>
          </a:p>
          <a:p>
            <a:endParaRPr lang="pt-BR" b="1" dirty="0"/>
          </a:p>
          <a:p>
            <a:pPr marL="0" indent="0">
              <a:buNone/>
            </a:pPr>
            <a:r>
              <a:rPr lang="pt-BR" dirty="0" smtClean="0"/>
              <a:t>. Fluido em que as organelas e o núcleo estão mergulhadas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Várias moléculas orgânicas e inorgânicas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Reações químicas</a:t>
            </a:r>
          </a:p>
        </p:txBody>
      </p:sp>
    </p:spTree>
    <p:extLst>
      <p:ext uri="{BB962C8B-B14F-4D97-AF65-F5344CB8AC3E}">
        <p14:creationId xmlns:p14="http://schemas.microsoft.com/office/powerpoint/2010/main" val="47874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42" name="Picture 2" descr="http://www.infoescola.com/wp-content/uploads/2009/11/celula-anima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3" y="908720"/>
            <a:ext cx="9166354" cy="53012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99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716832"/>
            <a:ext cx="8229600" cy="5141168"/>
          </a:xfrm>
        </p:spPr>
        <p:txBody>
          <a:bodyPr>
            <a:normAutofit fontScale="92500" lnSpcReduction="20000"/>
          </a:bodyPr>
          <a:lstStyle/>
          <a:p>
            <a:r>
              <a:rPr lang="pt-BR" sz="3500" b="1" dirty="0" smtClean="0"/>
              <a:t>Célula animal</a:t>
            </a:r>
            <a:r>
              <a:rPr lang="pt-BR" b="1" dirty="0" smtClean="0"/>
              <a:t>:</a:t>
            </a:r>
          </a:p>
          <a:p>
            <a:endParaRPr lang="pt-BR" b="1" dirty="0"/>
          </a:p>
          <a:p>
            <a:pPr marL="0" indent="0">
              <a:buNone/>
            </a:pPr>
            <a:r>
              <a:rPr lang="pt-BR" dirty="0" smtClean="0"/>
              <a:t>. Membrana citoplasmática</a:t>
            </a:r>
          </a:p>
          <a:p>
            <a:pPr marL="0" indent="0">
              <a:buNone/>
            </a:pPr>
            <a:r>
              <a:rPr lang="pt-BR" dirty="0" smtClean="0"/>
              <a:t>. Citoplasma</a:t>
            </a:r>
          </a:p>
          <a:p>
            <a:pPr marL="0" indent="0">
              <a:buNone/>
            </a:pPr>
            <a:r>
              <a:rPr lang="pt-BR" dirty="0" smtClean="0"/>
              <a:t>. Lisossomo</a:t>
            </a:r>
          </a:p>
          <a:p>
            <a:pPr marL="0" indent="0">
              <a:buNone/>
            </a:pPr>
            <a:r>
              <a:rPr lang="pt-BR" dirty="0" smtClean="0"/>
              <a:t>. Ribossomo</a:t>
            </a:r>
          </a:p>
          <a:p>
            <a:pPr marL="0" indent="0">
              <a:buNone/>
            </a:pPr>
            <a:r>
              <a:rPr lang="pt-BR" dirty="0" smtClean="0"/>
              <a:t>. Centríolo</a:t>
            </a:r>
          </a:p>
          <a:p>
            <a:pPr marL="0" indent="0">
              <a:buNone/>
            </a:pPr>
            <a:r>
              <a:rPr lang="pt-BR" dirty="0" smtClean="0"/>
              <a:t>. Reticulo endoplasmático liso/rugoso</a:t>
            </a:r>
          </a:p>
          <a:p>
            <a:pPr marL="0" indent="0">
              <a:buNone/>
            </a:pPr>
            <a:r>
              <a:rPr lang="pt-BR" dirty="0" smtClean="0"/>
              <a:t>. Complexo de Golgi</a:t>
            </a:r>
          </a:p>
          <a:p>
            <a:pPr marL="0" indent="0">
              <a:buNone/>
            </a:pPr>
            <a:r>
              <a:rPr lang="pt-BR" dirty="0" smtClean="0"/>
              <a:t>. Mitocôndria</a:t>
            </a:r>
          </a:p>
          <a:p>
            <a:pPr marL="0" indent="0">
              <a:buNone/>
            </a:pPr>
            <a:r>
              <a:rPr lang="pt-BR" dirty="0" smtClean="0"/>
              <a:t>. Núcleo</a:t>
            </a:r>
          </a:p>
        </p:txBody>
      </p:sp>
      <p:pic>
        <p:nvPicPr>
          <p:cNvPr id="6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052" y="0"/>
            <a:ext cx="4553320" cy="28803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873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332656" y="116632"/>
            <a:ext cx="8229600" cy="1143000"/>
          </a:xfrm>
        </p:spPr>
        <p:txBody>
          <a:bodyPr/>
          <a:lstStyle/>
          <a:p>
            <a:r>
              <a:rPr lang="pt-BR" dirty="0" smtClean="0"/>
              <a:t>A Célula Animal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340768"/>
            <a:ext cx="8229600" cy="4525963"/>
          </a:xfrm>
        </p:spPr>
        <p:txBody>
          <a:bodyPr/>
          <a:lstStyle/>
          <a:p>
            <a:r>
              <a:rPr lang="pt-BR" b="1" dirty="0" smtClean="0"/>
              <a:t>Lisossomo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Capsula membranosa arredondada</a:t>
            </a:r>
          </a:p>
          <a:p>
            <a:pPr marL="0" indent="0">
              <a:buNone/>
            </a:pPr>
            <a:r>
              <a:rPr lang="pt-BR" dirty="0" smtClean="0"/>
              <a:t>. Se originam do Complexo de Golgi</a:t>
            </a:r>
          </a:p>
          <a:p>
            <a:pPr marL="0" indent="0">
              <a:buNone/>
            </a:pPr>
            <a:r>
              <a:rPr lang="pt-BR" dirty="0" smtClean="0"/>
              <a:t>. Contem enzimas digestivas</a:t>
            </a:r>
          </a:p>
          <a:p>
            <a:pPr marL="0" indent="0">
              <a:buNone/>
            </a:pPr>
            <a:r>
              <a:rPr lang="pt-BR" dirty="0" smtClean="0"/>
              <a:t>. Responsável pela digestão intracelular</a:t>
            </a:r>
            <a:endParaRPr lang="pt-BR" dirty="0"/>
          </a:p>
        </p:txBody>
      </p:sp>
      <p:pic>
        <p:nvPicPr>
          <p:cNvPr id="4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94066"/>
            <a:ext cx="3625500" cy="22934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/>
          <p:cNvCxnSpPr/>
          <p:nvPr/>
        </p:nvCxnSpPr>
        <p:spPr>
          <a:xfrm>
            <a:off x="6012160" y="7937"/>
            <a:ext cx="1061769" cy="80798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AutoShape 2" descr="data:image/jpeg;base64,/9j/4AAQSkZJRgABAQAAAQABAAD/2wCEAAkGBxQTEhUUExIWFRUXGRQVFxcYGBcUFxgYFBcWFhcWFxgYHCggGBolHRUUITEhJSksLi8uGh8zODMsNygtLi0BCgoKDg0OGBAPGCwcHBwsLCwsLCwsLCwsLCwrLCwsKyw3KywsLCwsNzcsLDc3KyssKywrKyssKzcrKysrKysrK//AABEIAMgAyAMBIgACEQEDEQH/xAAcAAACAgMBAQAAAAAAAAAAAAAABQQGAQMHAgj/xABBEAABAwMCAwUFBwIEBAcAAAABAAIRAwQhEjEFQVEGEyJhcTKBkaGxBxQjQsHR8OHxFVJikiQ0crIWFzNDU4Ki/8QAGQEBAQEBAQEAAAAAAAAAAAAAAAECAwQF/8QAHhEBAQACAwEBAQEAAAAAAAAAAAECEQMSITFBURP/2gAMAwEAAhEDEQA/AO4oQhAIQhALBKyvLigNSC8KiWfEarad3Rpiq25726qUS+jVNI+LWwd44BhBAgeL6JXfdqr51K3uaLXGnWNWo2mykaj+71MFFs6SHEt1EtJbuPFhB1DUsalz644zf95WDA4OH3sd2aDnMptp/wDL1WvaPxHOES0TM8tOYTe0d8aLC7vaebkGqKHfFz6baRoMADRLHlzxq0tJ0Rjch04OCNYXO2cT4lUeA7XRDqppFooh4awWja2oPIM/i6majjEbr1wLjvEKlxQFWkWMc2kXhzHMGl1HW9+W+F4qQILoAERlB0IvRqXNuLUnjimtjaz3GpRaGltVuhpaWuq0arSaTqY1EupvAMs8woXC7/iQtQGVKpfSta9V+ug4ufcNqECiXOjlnmTyQdWLx1RrXOq/aO6cHvHe0qPfOaKotnveGfdqVRkUiJcDVNQTH5Q2RMrxb8WuqNzU1ms+m66pammi86aLrRpDmRJaDWGkgEwQZ3JQdJ1BAcuX0uN8UdS7zSQ5lvZvc00SCalw5wrmSMGm1uotAOYlXbsfc1qlu11x/wCoS/kWktDiGFwLR4tIbOAOiB2hCEAhCEAhCEAhCEAhQeMcSZbUalaqYZTGpxicJbb9qaJa0v1UZa534mlvsuazcEh0lzYLZB5SgsCEmd2ktvD/AMRT8bS9niHiGcj/AGu+BXrhnHaNctDKg1uY2qKZw8NcAct5GHNkcpHVA3XlwVXq9uLZpcD3ktZWeQGEn8GoaTmwPzlwMDmFJvu11tT1fih+lzmODPEWubTqVCCOXhpVI9EDm9s2VWOp1Gh7HjS5pEhwO4I6L3TohrQ1ogAAADAAGAB0Rb1Q9rXDZwDh6EStqDxoRpXtYQedCNAQ5wC0uu2jn8MoN+lY0KJ9/b5/z3rH+If6Sgm6V5FMKJ9//wBJWf8AER/lKJtM0rICisvmnqFuZUB2KK2oWEIMoQhAIQhAIQhBC4ra97SezW6nqEa2xqHmA4EH0IIXNuB0uHPFBza1RutrrudLKNNoZcU6xDmgFtIF9EANG41bnK6nUZIImJVLp/ZrbNaWipVgtDRlstAYxgLfDggsLvVzuUQCO84bb06tMsvqTaTxSfULqg1vFJ1d7YZo61XwQWxpyHEYl8I4fwwVajRXJNNgDg9zWy0UaE1mOaA4DQ2lOkgb4VhsuxlKm8Pa94INEwAwNJoms4YDeZrv+ASZnYq1BdZ/eq0miXd2e7wHUm2pqtOj2tLIjaTsg1f4Twyo99QXYP41K9dFRmkCjgNyM0iXFzhJku3yvNHs3Yvc5wvnudcmWk1GOLi1tzRwS2TH3moM7kNHLL297E0qtd9d1atL26NMtLWg91IZLZaPwmmNhJ6op9h6Da4r6nFwe+oQQwtJdVfVGC3EOe6IzG5KCyWlMMY1gMhoDR6NAA+i2ytD6wbiZPlkqFc8Qj2iGDz3+CmzxPrVg0ZKWXd+7eRTb1PtfPZJrvj2/dtJIjJI+nJV28rVKpl0/H4bKWuOXLJ8N+JdrKTJ06qzhuAf2SC57X3D50Uwz5n4lQbuqdpjkYiVoFydmU5/1brFyrz5cuVbrjj13/8AIQeg/ghQKvG7ge08/GVi8sHEaifEd9hCVNYdWkCfTKbrMtv6aN4vXP8A7hC3f+Ia7SA2q4+8pI5xBg7hSrcg5mD8ZV3V3f6sNv2tum+0A4cpEn6J3ZdtRjvKenqQY+Rx81SX1oGHfRQ31id02TLOfrtPDuPtqDwVA7y2cPcU3o3zTg4K4PbtII0uIJ2gz8grbwLtDUaIqeIecyPNalejDm/K6sHLMpFZXZAluQeRTe3uA7bfotO0u29CwFlFCEIQCEIQCqfbimaXdXzAS60c57wN3W9QBtdvuAa/1Z6q2LVWY0ghwBBBBB5giDPuQFGqHAOaQWkAgjYg5BHlEKNd3cAwQI3dyAVX7KVXUKdWzcSG2rg1jzs63qAupQerQCw5nwg81p4rxbWPD7AOB1jm7y6e9S1zzz6pd/xXlTG8+J31jkkzyQdRcXbZ/uolxeHofNR7mqcanRGw5lYrzZZb+mlKv+WBn9Ep4lfhggEA/sor2VHCRIb8z6rXYWDXv1PkDos7c7lpAdW1enNMDfgsAaIA3TSpa0GAiN/PaFGqUKewMz5fsnZi5k3EajsAYB5YyodvRdTl5wRyTyrahsEtxG6jd26tJHsxucAJsl2RtuzJloOrdT6FgI1OPmBthT+F8DaDrfkchyUriHDcSM/0RdlcUziJ9NlqdaAmGiOvVSKHCKj8t2HLbM4Tez4XUb7eDORIkDefflVraDQsgDMkmIEYOOqsXC9On2S2TPnGwCW3LQ1xa0bQZOxPkI5c/cmvDWeNwODqAjpjbzSEyv6YW1AscdJ3MxP6J1aXWsAtwfmotCydMzp5/HcLZUlpmAC0z6zuPerK64cmro8tbnVvgjcKSk1OsCA5pTam+RK6PXPjYhYQisoQsFAFL7q5nAOButl7X/KPeqJ237Rdyzu6Z8bpzvA5lS1MrqMdoeOd451KmfYy6M7bA9dyldvXB/K4jnGDlLOzFLwueSSXkzJ58yUyu7o/lcBA+PkuWWT52fJbUa44g5pLWmI96xSeH+1M75yvPD7bVkyOq31WhmzYG3UlRMqZVXMbTAkEnn0UR1gS0Frg6VE7s1MBuBtz3RStntxJE9OgV+pjjt5faPDzG+f5lRK909v5AHeU/wBlYrThrnN1d4DGY/MUxq8MaWt04cdgcGdyDPknVv8AzUW3rVXk41YmDkABS2VHOiTDeg8vJN6lqGF7gwCMFpPXMyAtF7btplrw3wjTmDGeU+SaTqZWtudDeuOfIhQLysaR0kyHH4ck0LQOh6egwT81ovreQBhwG37KOVxsrxSuW6AC70xn5L33RfqJPvmfSAoVxQ0uaY2z8E1bRLmiADgYJ+ireJJfB+oGAYMkHbbPnKm8NrwWaX6sk8gTj83LUtlemRA68+Y8lGp0Ax0gCOeEi1b7PiDhhwgfvthTH12kgkDoP0VUtLslw/MI9I9OsKBxLjBbMO9kgA8zvGOSrfxcrKoA5zQcHxDy6p3w10tjouY8E4zNZhk+0AdXQ4PuldK4YcuHot416+LLcMULCFp1ZXkleio17UhvqgU8Suwxr6h2E/HYBcf4pcOqV6jyCcgdcDePfKvvbviPd02tG5MkdeTR8XSufcSqlsMaJe8/AbfVYyeXnvuhYX5a5zWtkOJLem6d0qeoS5wjmAIgpFaP7skQHEbchJ3Tek1z2O3AABnkI+qz44zEytWETGMat5wFvtqPeuyegxkmeg8uq3cOsmPbIJdAAjYQdhPxVisbBlMiIAJEec5gJprpBw3hTQdI23/aVIrcMAdtiDBj4ppaVQRgRBiOkcl7bTBJGcfr9VvGR0wwk+EFxTaASXeIDG8+5eDRdAcT4R4iec9E8datAJcZIjP0SjigDW4MzOrJzKuWms8vNE9W6HiOnwu38wcAevmtFc/haTmWho8v6rXUEB3igEztPlHvUWkHmdJ64xgDmuNebPLUQ28RcHOadmjc7mOSkWl0HnSMHeEtu2QZBlRGVdOfVHLKdvqw3Dsxy2g9fJS6VctaNIBjAPOecFKBxNrgAWgYiSvX30TDXQeQ/UJFxl0aNqmSDM7HofMrN0Mxj+bquXVZ0ZqOJ+C827KntFx0jmce4BDRpxO9DBA36BI7yp4QCTnK0cUbGQ6c56qM+u0xn3dZVbTOCCK2+8R/uBXabE/iFcU4X/zFIdTn3DC7Rw/21vF6uD4boQhbehlLr90uA6fUpilXERD56g/KEHKvtMvyK1MA7anD1kNb+vxVMt7p2oOnI2Jz1Vn+1Oh/xI6AD/8AQk/NVSkTIbGBkrFeTk+rR2eot063iSSd+Q3+Mp7Qv2vZo0gSInkAPrOFVrWqHOyYb02wFZOHUWtaCfzEkeQGyy5b1TDhNJ1IiZIeCZGdOnAPzTypnxFx1MIMnYg4lL6tQNcBEjbUIiHZgrfRrFofnS4D11AZCbLltYbRwPiYZ1QSPQRMqfrgZgTz6KlUeLQGkGZ3xsZ/zLNTjAPXHMmSjrLqLNeXIa3JEfzkq3d3ctzIAPh8+vpCX17qTvM+c+8qK6oZkeLkZ2VS5JjJe12No+S0GzeRgwSEwsKhLZAjkeikXFMEQHAwMws15s/Vbp2eDqcBBP8AAo1S2BG4P9E5qUB/Ao5thM/JRZCGrb6ngCJwI2ynFhwo0clkuIGeQXi8tJI8MGQRCbVL57WnLTpEny2+aum7NR5uKDYlwAONsnmlHFLsCnPPl/ZHEakuMElxyc7CMylV/XbUDdLjjG259FGZjuk1V2okk75UixstQDy6I+Kj9w4uLYIiSVLNQBgExAWq6Z/yJ/Yqy1XzSdmuHnMyf0XY+EAul3mfquefZ5YuaX1XDIE+jn4A9QAuncPpaWALeMerimolIQsrTqwUu4sPZ9/0TJQOKDwg+f1Qcg+1QaawPUU8/FUum6AMwTzXRPtV4e57WPA5ETvlnig+uVy1laQFix5c5u07t6gEfL9VbKtcd20CDif6Kg0pkfFOra85Oys3xw5JZ8WRtckYMfzmtda/IqaZLmwOfPp6JTTvIwNivXfCi2pUeAQGT18/j+6zPUwx9OLANrVnt7zDDpdudJgGPeDKlV6QaYa4+Q5j18kg7LF1JrS6Nbpe7lDnnU7649E7qjUS7fz2OefotN3y6Trdnh+p6rXdNnEQAJ94U3hTg6GnmN/1UytZjrq2k/0Rnz9LuGscZgkDz+ib16oa30hZtreB6CJWt9MvMNHLcomml9Uu6g8gpP3YSBHh5zy96jFmjOfqvFveyT5I35IlVqTW88/oknEXS1xBM/piUVruA6ZyQABuVpvbgB2o9eXsgA/NRN7LOL1C1wAPiPPnB5lKa1xDZAECQ08yefvCze13OdqnJnfcD+i8NoloEjESJ8+Q81W5EI1iGkyc7r1wai+tVAAJDSMdXflaPVQb24dUfpaMnp1/UBdT7HdnPu7Gl4/Fd7Df8s7vd5mRjl8VY1MO1WfgHDe7a1m+nxPI5uO/qrKAo1hbaGjqpS6PVJqaZQhCKFpuaeppC3LBCCodouHuq29SmPbEPZ5uZkD3wQuBX7AyoYwHeIcokkxHyX0zxRulwd13XGvtK7NEVO9YA1ryXNI21HL6Z6SfEFK554/qj07oY8lPp1hyMquuBBjYjceanWdTTkrNm3DOeHtOoQCVorVdZZSyQSHPE7tZmD6kgR0Xjv5iNuvJaOHnU91TrDR6N/rn3LE8Yx89WcTAcDClvuAHAA8uRwkDLkjn+y3UK4GYyqblXDhlwGeJxiAY9/kn9a6HhcBPXOdui57bXxkHUZ26p1Q4lyOdyIMInVcravIxz5dOi9sqRAIneSFV6PEmzg7jMkj3LIu4OHTzjIV234d3DNeBJC0/cO7AJMc+mT1WtnHWsgk4HvGVA4v2lZUbh+x5j9FE1ttvg3k4B2T5Kr3N0BAMzvHXffyUC641nBJJJz+g6BLqr3OyXevNXR0/hoyp45ecfGSfoAonFOJhw0NBc4nS0Dck8gOq0WIfVOikN4BO7j09F03sf2MZbkVqoDqp2G+jH1SRceO2ofYPsZ3AFe4E1SAWtjDeYGdzldH4bZkS90En+ADoMr1aWc5d7kwC3Jp68ZqBZQhVQhCEAhCEGm5oh4gpBxGxa5rqVVuqm7BBxPQjoR1VkXipTB3CDgfbPsQ6mdQJezOmqB4hz01QOnJypL7aoz2hj/MMt8iCP1X1DW4fHslVTjHZGlUJIHdPzlo8BJ6tWdOWWDhVW7IpmNzgepx/PRbrdwDQGmIACddoeylQXDmMbHdNa97myWTUJ7uY2w15+qrldzmHxiPPkfQ7JpnrNGDah9Qt1K4aP7pSy56H9kd6No+cqdWLxz8P6NcDPJSaN2BsVXGViDzXplweY/RSxjrpZW8VjGI8l4dxMnE5SRjyd8fJTqER7QJ6NyffAkKJZUxly7UI98wi50wep3xHos0KD4xScTyyGj5qZb9nbu4MCm1o6wXR/wDYw1XS4yq8+4g6QwEnacn3AJ1wPspcXTs4aPa5NH/U7YHy3V34L9n7KfiqukmMN3Pq7l6BXux4aAGta0Ma3ZoELUdscLfpF2f7N0rYRTAc+IL4j1gcgrRbWcZPwUilQDdgti07SaCyhCKEIQgEIQgEIQgELEpZV49SbXNv4zUGgu003ua0PnSXvA0tnSdzyQM1GvdAaXPIa1oLi44gASTPLC8f4pSie9pxOmdbYkRiZ3yMJb2opMubZ9E12U21A3vCXDNEu8YB1CNTQ5urlnpCBV2OsHutzckEPunG4c0iCGuEUmHP5aegesnmtnEeAUahOuiyTudI+YjKsVO/pNAipTDZ0NhzYkYDB5+Sl6AeSmhzS4+zuzeT+G0E9Bp+hUQ/ZbadXD4n9V1F1q08lj7m3omk6xy//wArrflVd/t/qodf7J6RMitU9xaP+5pXXPubei8usGppnpi5fafZbbN9tz3/APU/9GgBWbh/Za1pCKduDHXKtjbNvSVuawDYJpekJLbhYHs0qbPRo/ZTm2J/MVPRCrU8aKds1uwW8IWUAhCEAhCEAhCEAhCEAgoWCgWcY4zTtg01C6XEhrWNdUe6BLoYwEkAZJ5KsV+DUq92b2ndUIq0qRDXU9TwxjXjWx3et0gh5yWkYT/j/CH1X06tGsKNakKgY8s71umqGhwczU2fZaQdQgjzSPiXYY19Wq5J1BxLjTBqGqaBt9ReHDwaXF3dgRPNBAZ2RpaabaV5baaf3dzmuosqNcbdgpNcdNVsDWNRzuACcZ023Z6g91U1K1NkVfvDA7RUYy3ey4o0ma8MA11a78TE6c7qdxfsHJL6JZqJqeHu2tBFV1r7RnIaLc456owvNf7Opa4fefES109z4A/XXe7wCoPAe/I0giI3QaK3YGjDQbqm0MJ1tLGhhZ3NtRqamioId+A12okxrIIOCr5Tv6ZIa2owucNQaHAktOQ4AHbnKqFfsAHPqObX0B9KnSgUwIFHuzSIIeDM0zqz4gWjGnO7hPYjubmlXbWA7tulzW0g3vD4tyXmG+ImIn/VBIQXRZWFlAIQhAIQhAIQhAIQhAIQhAIQhAIQhAIQhAIQhAIQhAIQhAIQhAIQhAIQhAIQhAIQhAIQhAIQhAIQhAIQhAIQhB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data:image/jpeg;base64,/9j/4AAQSkZJRgABAQAAAQABAAD/2wCEAAkGBxQTEhUUExIWFRUXGRQVFxcYGBcUFxgYFBcWFhcWFxgYHCggGBolHRUUITEhJSksLi8uGh8zODMsNygtLi0BCgoKDg0OGBAPGCwcHBwsLCwsLCwsLCwsLCwrLCwsKyw3KywsLCwsNzcsLDc3KyssKywrKyssKzcrKysrKysrK//AABEIAMgAyAMBIgACEQEDEQH/xAAcAAACAgMBAQAAAAAAAAAAAAAABQQGAQMHAgj/xABBEAABAwMCAwUFBwIEBAcAAAABAAIRAwQhEjEFQVEGEyJhcTKBkaGxBxQjQsHR8OHxFVJikiQ0crIWFzNDU4Ki/8QAGQEBAQEBAQEAAAAAAAAAAAAAAAECAwQF/8QAHhEBAQACAwEBAQEAAAAAAAAAAAECEQMSITFBURP/2gAMAwEAAhEDEQA/AO4oQhAIQhALBKyvLigNSC8KiWfEarad3Rpiq25726qUS+jVNI+LWwd44BhBAgeL6JXfdqr51K3uaLXGnWNWo2mykaj+71MFFs6SHEt1EtJbuPFhB1DUsalz644zf95WDA4OH3sd2aDnMptp/wDL1WvaPxHOES0TM8tOYTe0d8aLC7vaebkGqKHfFz6baRoMADRLHlzxq0tJ0Rjch04OCNYXO2cT4lUeA7XRDqppFooh4awWja2oPIM/i6majjEbr1wLjvEKlxQFWkWMc2kXhzHMGl1HW9+W+F4qQILoAERlB0IvRqXNuLUnjimtjaz3GpRaGltVuhpaWuq0arSaTqY1EupvAMs8woXC7/iQtQGVKpfSta9V+ug4ufcNqECiXOjlnmTyQdWLx1RrXOq/aO6cHvHe0qPfOaKotnveGfdqVRkUiJcDVNQTH5Q2RMrxb8WuqNzU1ms+m66pammi86aLrRpDmRJaDWGkgEwQZ3JQdJ1BAcuX0uN8UdS7zSQ5lvZvc00SCalw5wrmSMGm1uotAOYlXbsfc1qlu11x/wCoS/kWktDiGFwLR4tIbOAOiB2hCEAhCEAhCEAhCEAhQeMcSZbUalaqYZTGpxicJbb9qaJa0v1UZa534mlvsuazcEh0lzYLZB5SgsCEmd2ktvD/AMRT8bS9niHiGcj/AGu+BXrhnHaNctDKg1uY2qKZw8NcAct5GHNkcpHVA3XlwVXq9uLZpcD3ktZWeQGEn8GoaTmwPzlwMDmFJvu11tT1fih+lzmODPEWubTqVCCOXhpVI9EDm9s2VWOp1Gh7HjS5pEhwO4I6L3TohrQ1ogAAADAAGAB0Rb1Q9rXDZwDh6EStqDxoRpXtYQedCNAQ5wC0uu2jn8MoN+lY0KJ9/b5/z3rH+If6Sgm6V5FMKJ9//wBJWf8AER/lKJtM0rICisvmnqFuZUB2KK2oWEIMoQhAIQhAIQhBC4ra97SezW6nqEa2xqHmA4EH0IIXNuB0uHPFBza1RutrrudLKNNoZcU6xDmgFtIF9EANG41bnK6nUZIImJVLp/ZrbNaWipVgtDRlstAYxgLfDggsLvVzuUQCO84bb06tMsvqTaTxSfULqg1vFJ1d7YZo61XwQWxpyHEYl8I4fwwVajRXJNNgDg9zWy0UaE1mOaA4DQ2lOkgb4VhsuxlKm8Pa94INEwAwNJoms4YDeZrv+ASZnYq1BdZ/eq0miXd2e7wHUm2pqtOj2tLIjaTsg1f4Twyo99QXYP41K9dFRmkCjgNyM0iXFzhJku3yvNHs3Yvc5wvnudcmWk1GOLi1tzRwS2TH3moM7kNHLL297E0qtd9d1atL26NMtLWg91IZLZaPwmmNhJ6op9h6Da4r6nFwe+oQQwtJdVfVGC3EOe6IzG5KCyWlMMY1gMhoDR6NAA+i2ytD6wbiZPlkqFc8Qj2iGDz3+CmzxPrVg0ZKWXd+7eRTb1PtfPZJrvj2/dtJIjJI+nJV28rVKpl0/H4bKWuOXLJ8N+JdrKTJ06qzhuAf2SC57X3D50Uwz5n4lQbuqdpjkYiVoFydmU5/1brFyrz5cuVbrjj13/8AIQeg/ghQKvG7ge08/GVi8sHEaifEd9hCVNYdWkCfTKbrMtv6aN4vXP8A7hC3f+Ia7SA2q4+8pI5xBg7hSrcg5mD8ZV3V3f6sNv2tum+0A4cpEn6J3ZdtRjvKenqQY+Rx81SX1oGHfRQ31id02TLOfrtPDuPtqDwVA7y2cPcU3o3zTg4K4PbtII0uIJ2gz8grbwLtDUaIqeIecyPNalejDm/K6sHLMpFZXZAluQeRTe3uA7bfotO0u29CwFlFCEIQCEIQCqfbimaXdXzAS60c57wN3W9QBtdvuAa/1Z6q2LVWY0ghwBBBBB5giDPuQFGqHAOaQWkAgjYg5BHlEKNd3cAwQI3dyAVX7KVXUKdWzcSG2rg1jzs63qAupQerQCw5nwg81p4rxbWPD7AOB1jm7y6e9S1zzz6pd/xXlTG8+J31jkkzyQdRcXbZ/uolxeHofNR7mqcanRGw5lYrzZZb+mlKv+WBn9Ep4lfhggEA/sor2VHCRIb8z6rXYWDXv1PkDos7c7lpAdW1enNMDfgsAaIA3TSpa0GAiN/PaFGqUKewMz5fsnZi5k3EajsAYB5YyodvRdTl5wRyTyrahsEtxG6jd26tJHsxucAJsl2RtuzJloOrdT6FgI1OPmBthT+F8DaDrfkchyUriHDcSM/0RdlcUziJ9NlqdaAmGiOvVSKHCKj8t2HLbM4Tez4XUb7eDORIkDefflVraDQsgDMkmIEYOOqsXC9On2S2TPnGwCW3LQ1xa0bQZOxPkI5c/cmvDWeNwODqAjpjbzSEyv6YW1AscdJ3MxP6J1aXWsAtwfmotCydMzp5/HcLZUlpmAC0z6zuPerK64cmro8tbnVvgjcKSk1OsCA5pTam+RK6PXPjYhYQisoQsFAFL7q5nAOButl7X/KPeqJ237Rdyzu6Z8bpzvA5lS1MrqMdoeOd451KmfYy6M7bA9dyldvXB/K4jnGDlLOzFLwueSSXkzJ58yUyu7o/lcBA+PkuWWT52fJbUa44g5pLWmI96xSeH+1M75yvPD7bVkyOq31WhmzYG3UlRMqZVXMbTAkEnn0UR1gS0Frg6VE7s1MBuBtz3RStntxJE9OgV+pjjt5faPDzG+f5lRK909v5AHeU/wBlYrThrnN1d4DGY/MUxq8MaWt04cdgcGdyDPknVv8AzUW3rVXk41YmDkABS2VHOiTDeg8vJN6lqGF7gwCMFpPXMyAtF7btplrw3wjTmDGeU+SaTqZWtudDeuOfIhQLysaR0kyHH4ck0LQOh6egwT81ovreQBhwG37KOVxsrxSuW6AC70xn5L33RfqJPvmfSAoVxQ0uaY2z8E1bRLmiADgYJ+ireJJfB+oGAYMkHbbPnKm8NrwWaX6sk8gTj83LUtlemRA68+Y8lGp0Ax0gCOeEi1b7PiDhhwgfvthTH12kgkDoP0VUtLslw/MI9I9OsKBxLjBbMO9kgA8zvGOSrfxcrKoA5zQcHxDy6p3w10tjouY8E4zNZhk+0AdXQ4PuldK4YcuHot416+LLcMULCFp1ZXkleio17UhvqgU8Suwxr6h2E/HYBcf4pcOqV6jyCcgdcDePfKvvbviPd02tG5MkdeTR8XSufcSqlsMaJe8/AbfVYyeXnvuhYX5a5zWtkOJLem6d0qeoS5wjmAIgpFaP7skQHEbchJ3Tek1z2O3AABnkI+qz44zEytWETGMat5wFvtqPeuyegxkmeg8uq3cOsmPbIJdAAjYQdhPxVisbBlMiIAJEec5gJprpBw3hTQdI23/aVIrcMAdtiDBj4ppaVQRgRBiOkcl7bTBJGcfr9VvGR0wwk+EFxTaASXeIDG8+5eDRdAcT4R4iec9E8datAJcZIjP0SjigDW4MzOrJzKuWms8vNE9W6HiOnwu38wcAevmtFc/haTmWho8v6rXUEB3igEztPlHvUWkHmdJ64xgDmuNebPLUQ28RcHOadmjc7mOSkWl0HnSMHeEtu2QZBlRGVdOfVHLKdvqw3Dsxy2g9fJS6VctaNIBjAPOecFKBxNrgAWgYiSvX30TDXQeQ/UJFxl0aNqmSDM7HofMrN0Mxj+bquXVZ0ZqOJ+C827KntFx0jmce4BDRpxO9DBA36BI7yp4QCTnK0cUbGQ6c56qM+u0xn3dZVbTOCCK2+8R/uBXabE/iFcU4X/zFIdTn3DC7Rw/21vF6uD4boQhbehlLr90uA6fUpilXERD56g/KEHKvtMvyK1MA7anD1kNb+vxVMt7p2oOnI2Jz1Vn+1Oh/xI6AD/8AQk/NVSkTIbGBkrFeTk+rR2eot063iSSd+Q3+Mp7Qv2vZo0gSInkAPrOFVrWqHOyYb02wFZOHUWtaCfzEkeQGyy5b1TDhNJ1IiZIeCZGdOnAPzTypnxFx1MIMnYg4lL6tQNcBEjbUIiHZgrfRrFofnS4D11AZCbLltYbRwPiYZ1QSPQRMqfrgZgTz6KlUeLQGkGZ3xsZ/zLNTjAPXHMmSjrLqLNeXIa3JEfzkq3d3ctzIAPh8+vpCX17qTvM+c+8qK6oZkeLkZ2VS5JjJe12No+S0GzeRgwSEwsKhLZAjkeikXFMEQHAwMws15s/Vbp2eDqcBBP8AAo1S2BG4P9E5qUB/Ao5thM/JRZCGrb6ngCJwI2ynFhwo0clkuIGeQXi8tJI8MGQRCbVL57WnLTpEny2+aum7NR5uKDYlwAONsnmlHFLsCnPPl/ZHEakuMElxyc7CMylV/XbUDdLjjG259FGZjuk1V2okk75UixstQDy6I+Kj9w4uLYIiSVLNQBgExAWq6Z/yJ/Yqy1XzSdmuHnMyf0XY+EAul3mfquefZ5YuaX1XDIE+jn4A9QAuncPpaWALeMerimolIQsrTqwUu4sPZ9/0TJQOKDwg+f1Qcg+1QaawPUU8/FUum6AMwTzXRPtV4e57WPA5ETvlnig+uVy1laQFix5c5u07t6gEfL9VbKtcd20CDif6Kg0pkfFOra85Oys3xw5JZ8WRtckYMfzmtda/IqaZLmwOfPp6JTTvIwNivXfCi2pUeAQGT18/j+6zPUwx9OLANrVnt7zDDpdudJgGPeDKlV6QaYa4+Q5j18kg7LF1JrS6Nbpe7lDnnU7649E7qjUS7fz2OefotN3y6Trdnh+p6rXdNnEQAJ94U3hTg6GnmN/1UytZjrq2k/0Rnz9LuGscZgkDz+ib16oa30hZtreB6CJWt9MvMNHLcomml9Uu6g8gpP3YSBHh5zy96jFmjOfqvFveyT5I35IlVqTW88/oknEXS1xBM/piUVruA6ZyQABuVpvbgB2o9eXsgA/NRN7LOL1C1wAPiPPnB5lKa1xDZAECQ08yefvCze13OdqnJnfcD+i8NoloEjESJ8+Q81W5EI1iGkyc7r1wai+tVAAJDSMdXflaPVQb24dUfpaMnp1/UBdT7HdnPu7Gl4/Fd7Df8s7vd5mRjl8VY1MO1WfgHDe7a1m+nxPI5uO/qrKAo1hbaGjqpS6PVJqaZQhCKFpuaeppC3LBCCodouHuq29SmPbEPZ5uZkD3wQuBX7AyoYwHeIcokkxHyX0zxRulwd13XGvtK7NEVO9YA1ryXNI21HL6Z6SfEFK554/qj07oY8lPp1hyMquuBBjYjceanWdTTkrNm3DOeHtOoQCVorVdZZSyQSHPE7tZmD6kgR0Xjv5iNuvJaOHnU91TrDR6N/rn3LE8Yx89WcTAcDClvuAHAA8uRwkDLkjn+y3UK4GYyqblXDhlwGeJxiAY9/kn9a6HhcBPXOdui57bXxkHUZ26p1Q4lyOdyIMInVcravIxz5dOi9sqRAIneSFV6PEmzg7jMkj3LIu4OHTzjIV234d3DNeBJC0/cO7AJMc+mT1WtnHWsgk4HvGVA4v2lZUbh+x5j9FE1ttvg3k4B2T5Kr3N0BAMzvHXffyUC641nBJJJz+g6BLqr3OyXevNXR0/hoyp45ecfGSfoAonFOJhw0NBc4nS0Dck8gOq0WIfVOikN4BO7j09F03sf2MZbkVqoDqp2G+jH1SRceO2ofYPsZ3AFe4E1SAWtjDeYGdzldH4bZkS90En+ADoMr1aWc5d7kwC3Jp68ZqBZQhVQhCEAhCEGm5oh4gpBxGxa5rqVVuqm7BBxPQjoR1VkXipTB3CDgfbPsQ6mdQJezOmqB4hz01QOnJypL7aoz2hj/MMt8iCP1X1DW4fHslVTjHZGlUJIHdPzlo8BJ6tWdOWWDhVW7IpmNzgepx/PRbrdwDQGmIACddoeylQXDmMbHdNa97myWTUJ7uY2w15+qrldzmHxiPPkfQ7JpnrNGDah9Qt1K4aP7pSy56H9kd6No+cqdWLxz8P6NcDPJSaN2BsVXGViDzXplweY/RSxjrpZW8VjGI8l4dxMnE5SRjyd8fJTqER7QJ6NyffAkKJZUxly7UI98wi50wep3xHos0KD4xScTyyGj5qZb9nbu4MCm1o6wXR/wDYw1XS4yq8+4g6QwEnacn3AJ1wPspcXTs4aPa5NH/U7YHy3V34L9n7KfiqukmMN3Pq7l6BXux4aAGta0Ma3ZoELUdscLfpF2f7N0rYRTAc+IL4j1gcgrRbWcZPwUilQDdgti07SaCyhCKEIQgEIQgEIQgELEpZV49SbXNv4zUGgu003ua0PnSXvA0tnSdzyQM1GvdAaXPIa1oLi44gASTPLC8f4pSie9pxOmdbYkRiZ3yMJb2opMubZ9E12U21A3vCXDNEu8YB1CNTQ5urlnpCBV2OsHutzckEPunG4c0iCGuEUmHP5aegesnmtnEeAUahOuiyTudI+YjKsVO/pNAipTDZ0NhzYkYDB5+Sl6AeSmhzS4+zuzeT+G0E9Bp+hUQ/ZbadXD4n9V1F1q08lj7m3omk6xy//wArrflVd/t/qodf7J6RMitU9xaP+5pXXPubei8usGppnpi5fafZbbN9tz3/APU/9GgBWbh/Za1pCKduDHXKtjbNvSVuawDYJpekJLbhYHs0qbPRo/ZTm2J/MVPRCrU8aKds1uwW8IWUAhCEAhCEAhCEAhCEAgoWCgWcY4zTtg01C6XEhrWNdUe6BLoYwEkAZJ5KsV+DUq92b2ndUIq0qRDXU9TwxjXjWx3et0gh5yWkYT/j/CH1X06tGsKNakKgY8s71umqGhwczU2fZaQdQgjzSPiXYY19Wq5J1BxLjTBqGqaBt9ReHDwaXF3dgRPNBAZ2RpaabaV5baaf3dzmuosqNcbdgpNcdNVsDWNRzuACcZ023Z6g91U1K1NkVfvDA7RUYy3ey4o0ma8MA11a78TE6c7qdxfsHJL6JZqJqeHu2tBFV1r7RnIaLc456owvNf7Opa4fefES109z4A/XXe7wCoPAe/I0giI3QaK3YGjDQbqm0MJ1tLGhhZ3NtRqamioId+A12okxrIIOCr5Tv6ZIa2owucNQaHAktOQ4AHbnKqFfsAHPqObX0B9KnSgUwIFHuzSIIeDM0zqz4gWjGnO7hPYjubmlXbWA7tulzW0g3vD4tyXmG+ImIn/VBIQXRZWFlAIQhAIQhAIQhAIQhAIQhAIQhAIQhAIQhAIQhAIQhAIQhAIQhAIQhAIQhAIQhAIQhAIQhAIQhAIQhAIQhAIQhB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078" name="Picture 6" descr="http://www.geocities.ws/fabiopacheco/images/lisossomo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031" y="4509120"/>
            <a:ext cx="2294991" cy="22949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999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332656" y="0"/>
            <a:ext cx="8229600" cy="1143000"/>
          </a:xfrm>
        </p:spPr>
        <p:txBody>
          <a:bodyPr/>
          <a:lstStyle/>
          <a:p>
            <a:r>
              <a:rPr lang="pt-BR" dirty="0" smtClean="0"/>
              <a:t>A Célula Animal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23528" y="1196752"/>
            <a:ext cx="8229600" cy="5257800"/>
          </a:xfrm>
        </p:spPr>
        <p:txBody>
          <a:bodyPr/>
          <a:lstStyle/>
          <a:p>
            <a:r>
              <a:rPr lang="pt-BR" b="1" dirty="0" smtClean="0"/>
              <a:t>Ribossomo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sz="2800" dirty="0" smtClean="0"/>
              <a:t>. Estrutura formada por duas partes arredondadas</a:t>
            </a:r>
          </a:p>
          <a:p>
            <a:pPr marL="0" indent="0">
              <a:buNone/>
            </a:pPr>
            <a:r>
              <a:rPr lang="pt-BR" sz="2800" dirty="0" smtClean="0"/>
              <a:t>. Composto por proteínas e </a:t>
            </a:r>
            <a:r>
              <a:rPr lang="pt-BR" sz="2800" dirty="0" err="1" smtClean="0"/>
              <a:t>RNAr</a:t>
            </a:r>
            <a:r>
              <a:rPr lang="pt-BR" sz="2800" dirty="0" smtClean="0"/>
              <a:t> (RNA Ribossômico)</a:t>
            </a:r>
          </a:p>
          <a:p>
            <a:pPr marL="0" indent="0">
              <a:buNone/>
            </a:pPr>
            <a:r>
              <a:rPr lang="pt-BR" sz="2800" dirty="0" smtClean="0"/>
              <a:t>. Essencial na </a:t>
            </a:r>
            <a:r>
              <a:rPr lang="pt-BR" sz="2800" b="1" dirty="0" smtClean="0"/>
              <a:t>síntese</a:t>
            </a:r>
            <a:r>
              <a:rPr lang="pt-BR" sz="2800" dirty="0" smtClean="0"/>
              <a:t> </a:t>
            </a:r>
            <a:r>
              <a:rPr lang="pt-BR" sz="2800" b="1" dirty="0" smtClean="0"/>
              <a:t>proteica</a:t>
            </a:r>
          </a:p>
          <a:p>
            <a:pPr marL="0" indent="0">
              <a:buNone/>
            </a:pPr>
            <a:r>
              <a:rPr lang="pt-BR" sz="2800" dirty="0" smtClean="0"/>
              <a:t>. Presente tanto em </a:t>
            </a:r>
            <a:r>
              <a:rPr lang="pt-BR" sz="2800" b="1" dirty="0" smtClean="0"/>
              <a:t>procariotos</a:t>
            </a:r>
            <a:r>
              <a:rPr lang="pt-BR" sz="2800" dirty="0" smtClean="0"/>
              <a:t> como em </a:t>
            </a:r>
            <a:r>
              <a:rPr lang="pt-BR" sz="2800" b="1" dirty="0" smtClean="0"/>
              <a:t>eucariotos</a:t>
            </a:r>
            <a:endParaRPr lang="pt-BR" sz="2800" b="1" dirty="0"/>
          </a:p>
        </p:txBody>
      </p:sp>
      <p:pic>
        <p:nvPicPr>
          <p:cNvPr id="4098" name="Picture 2" descr="http://www.biologiatotal.com.br/arquivosSGC/RNAi-translation-origina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4581128"/>
            <a:ext cx="4346848" cy="2057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88640"/>
            <a:ext cx="3403115" cy="21527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/>
          <p:cNvCxnSpPr/>
          <p:nvPr/>
        </p:nvCxnSpPr>
        <p:spPr>
          <a:xfrm flipH="1" flipV="1">
            <a:off x="7957419" y="1412776"/>
            <a:ext cx="503013" cy="11521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65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9523" y="24165"/>
            <a:ext cx="8229600" cy="1143000"/>
          </a:xfrm>
        </p:spPr>
        <p:txBody>
          <a:bodyPr/>
          <a:lstStyle/>
          <a:p>
            <a:r>
              <a:rPr lang="pt-BR" dirty="0" smtClean="0"/>
              <a:t>A Célula Animal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412776"/>
            <a:ext cx="4680520" cy="4525963"/>
          </a:xfrm>
        </p:spPr>
        <p:txBody>
          <a:bodyPr/>
          <a:lstStyle/>
          <a:p>
            <a:r>
              <a:rPr lang="pt-BR" dirty="0" smtClean="0"/>
              <a:t>Síntese proteica (Simplificada)</a:t>
            </a:r>
            <a:endParaRPr lang="pt-BR" dirty="0"/>
          </a:p>
        </p:txBody>
      </p:sp>
      <p:pic>
        <p:nvPicPr>
          <p:cNvPr id="5122" name="Picture 2" descr="http://www.coladaweb.com/files/duplicacao-transcricao-traducao(2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4708" y="1412776"/>
            <a:ext cx="4989299" cy="50405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/>
          <p:cNvCxnSpPr/>
          <p:nvPr/>
        </p:nvCxnSpPr>
        <p:spPr>
          <a:xfrm>
            <a:off x="2339752" y="5085184"/>
            <a:ext cx="3168352" cy="288032"/>
          </a:xfrm>
          <a:prstGeom prst="straightConnector1">
            <a:avLst/>
          </a:prstGeom>
          <a:ln w="28575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" name="CaixaDeTexto 8"/>
          <p:cNvSpPr txBox="1"/>
          <p:nvPr/>
        </p:nvSpPr>
        <p:spPr>
          <a:xfrm>
            <a:off x="107504" y="4465001"/>
            <a:ext cx="2232249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Ribossomos atuam aqui!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361389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10809"/>
            <a:ext cx="8716888" cy="60014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ângulo 4"/>
          <p:cNvSpPr/>
          <p:nvPr/>
        </p:nvSpPr>
        <p:spPr>
          <a:xfrm>
            <a:off x="1043608" y="5741474"/>
            <a:ext cx="2808312" cy="50405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CCC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8852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187563" y="116632"/>
            <a:ext cx="8229600" cy="1143000"/>
          </a:xfrm>
        </p:spPr>
        <p:txBody>
          <a:bodyPr/>
          <a:lstStyle/>
          <a:p>
            <a:r>
              <a:rPr lang="pt-BR" dirty="0" smtClean="0"/>
              <a:t>A Célula Animal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82" y="1318645"/>
            <a:ext cx="8229600" cy="5544616"/>
          </a:xfrm>
        </p:spPr>
        <p:txBody>
          <a:bodyPr>
            <a:normAutofit/>
          </a:bodyPr>
          <a:lstStyle/>
          <a:p>
            <a:r>
              <a:rPr lang="pt-BR" b="1" dirty="0" smtClean="0"/>
              <a:t>Centríolo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sz="2800" dirty="0" smtClean="0"/>
              <a:t>. Conjunto de micro túbulos agrupados em forma de circulo</a:t>
            </a:r>
          </a:p>
          <a:p>
            <a:pPr marL="0" indent="0">
              <a:buNone/>
            </a:pPr>
            <a:r>
              <a:rPr lang="pt-BR" sz="2800" dirty="0" smtClean="0"/>
              <a:t>. Ocorrem em pares, sendo um perpendicular ao outro</a:t>
            </a:r>
          </a:p>
          <a:p>
            <a:pPr marL="0" indent="0">
              <a:buNone/>
            </a:pPr>
            <a:r>
              <a:rPr lang="pt-BR" sz="2800" dirty="0" smtClean="0"/>
              <a:t>. Perto do núcleo</a:t>
            </a:r>
          </a:p>
        </p:txBody>
      </p:sp>
      <p:pic>
        <p:nvPicPr>
          <p:cNvPr id="6146" name="Picture 2" descr="http://www.infoescola.com/wp-content/uploads/2009/12/centriol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942" y="4005063"/>
            <a:ext cx="2722278" cy="26844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88640"/>
            <a:ext cx="3403115" cy="21527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/>
          <p:cNvCxnSpPr/>
          <p:nvPr/>
        </p:nvCxnSpPr>
        <p:spPr>
          <a:xfrm flipV="1">
            <a:off x="5095548" y="1052736"/>
            <a:ext cx="1492676" cy="2122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" name="AutoShape 2" descr="data:image/jpeg;base64,/9j/4AAQSkZJRgABAQAAAQABAAD/2wCEAAkGBxMTEhUTExMWFhUXGBsaGBgYGB8bHRoeHhoaHx0aGiAaICggHholHxcaITEhJSkrLi4uHR8zODMsNygtLisBCgoKBQUFDgUFDisZExkrKysrKysrKysrKysrKysrKysrKysrKysrKysrKysrKysrKysrKysrKysrKysrKysrK//AABEIAMkA+wMBIgACEQEDEQH/xAAcAAACAgMBAQAAAAAAAAAAAAAFBgQHAQIDAAj/xAA/EAABAgQEBAMHAgQFAwUAAAABAhEAAyExBAUSQQZRYXEigaETMpGxwdHwB+EUI0LxFjNScoIVYpIkNFOy0v/EABQBAQAAAAAAAAAAAAAAAAAAAAD/xAAUEQEAAAAAAAAAAAAAAAAAAAAA/9oADAMBAAIRAxEAPwDvjshlFC1FHisCDdvPr6Ql42eErCUywksCoiteVaesXDmuWUSBchgLJFN+kD5XBUpKjMmMpxVu706dHgFL/FipGFCEMZhSQC1O528oXsGMTia6qKD6lO1OT9Yk8dSEoxCgg+HwsGHLpAv+LmOkJFdgHAHeAIYGeuUoPM1KTb89YbMsxylOXuHJD0Yelor/AAaiJv8AMTdQ6G23mIe8vwq0J91gWIAp153rAOGQ4yaoUA1EXPPr5wy4JK9ISRpPQUaAfC8sHSa29RSv5WG0CA4YfDJS7B3v+0SExkCPPAejEZaMNAZIjDxkxqPSAzGpHw/PSNhGCYDwjBMarWREWfimpzgOy8QLiIWJzSWkalLAAJqbBix9YXc64pkSVaVzEhWwsR3ioeNeLlYiYUocIowBuOfTeAsbiT9Spct0yvF7wd+XLn3gNL/UhKiETAWUKnuHryEVtluK0TEqWkkgOx3Gzd2MEeJp8hS5SsOAnWl1jlf94CbxXlgSr2iS6VHVfp07wFwuJmghSVEKDBNwOtOgeDkqcJmGlhS6hnT6DuLQKzBCUkJRUB2oB7zbi8BOxeczFJ1B2Szqqzb/ABiJLxkxQIGpW5Zyz3eJWBzfRhpuGVKCtYOkmrPQ+rRnhPMkSJpVMYpCAK8wat1qIB2/TXipRKMOo0Y6T25+sP8AKz0e0CAoGrW6/tFF8NqCsWDLSyTMKgmo0pO9Ki8M2b48SlKIX4tRJahfpzgLsw2ICrGJKTFX8F8aCYUyVM+x3tvzL/OHxGPKlBCfM/t6QBYR5o1TGwgFTOkKSdSuTFjYecL+a5muiEJLAk02H4YbuJMMpQBS5G/Tr68ohYPJwEe0IGq5BFDS4gKnzHDlcwkvqI+7Gne8D/472IUAhLkVNz59Yf8AiHCHVqIYBiDuzdNvvC1hsgOJUWSXJejc7t2gF3JsFOXN1aSoq6fa1AIs3L8umLSlKQXpVQI73vB3hbhiXKQXQAqtRerQ0ScOEgADb884CLl+EEtCU8gImiNtMZaA1EYPKNo1IgPPGrxlRjVKngNgYw5j0YBgPBUaqVtGFxzWYD06YWpFYccZ6pC1MojYGrbbbw653m0vDoK1mg237RUWfcXImr93mCHuA5HlAKGaYlay6yt1Grm/Z9ojGSpBSXoKs9wTsPSHNGGw+NNAUFIoXY9ma0L+PwKjMWkA6UGhG6eXW7/SsBFzXH+2VLU2nTShp13pDBwfwUvFp9q+lD0JqerelYgZdkYmstayEk77mzFulIvDhXBIlyEpSABtAVJxXkxlEpGpgNII35Up0gJgMrmrBWxPXy2j6BxOTSpilBaQoGpBFHgXjclw4YJlpDUYU7inOAqrK+E5053cA0G+7tWJeb8DKkKSFKT4iSCR05/l4t3I8rQkWoDQcvx4D/qRgSZAmIQVlJoBcO9Q9oCsspmy8MpRCgpRo9xQbDvtHHNTLKirVrKqg0AB3dtv2jOEymY5WQClwFAmoJ3r5esCsVJUCoEFNaB7jZhv3gJOVTzKUJg1MfdVppfpy+8WnwLxOmaoImKZaWbVQqcbPv06RXOOx6FSJchAsnxlgyWILvzv8Y4owk6UhGJSWQpTJrzDavTfpAfScqY8dW6wo/p7m5n4VJWXUklJ8ib8zSGx4DmkliSK1aAWIxcxSmdm28uneOuf50iQHUphtWpMI07i9SlnTWuw5NXrANyZEqevQoA0MT8r4elSVlaAXILOXZ+9YT8HmJVMSoBty2z84sPBzNSQekB1AjMZjWAzGoVGi1tV45/xAqxgOqjvGpMRMTj0o/vEVGapapHy/vAEyQYyLU7xBwmJCgSDEkzAYDch2jdCfznGAqMhUB4JaI820d1xBxi2BPSApH9TsxWZ6kJUWQAEgdb0u7NALLTgBKInJVrIPiPi2vRiLfKNeLpj4qaoH3pjH9r8h+CI+b5SJKUKEzUtX9IqOrnz2gN+FsOr+IQEkka2SpiaXYnk1aw74vJQF+DVpFwaja16fm8KnCa9OKSNjsKbfSLqyfDpSg+EB+Y6fttAL2XYECVUXFGTY0pSCEnHexPhqf8ASf23MHE4QaCUqvQjb8/aEXMsKElSlFykmgsfN+5pANozlS06kJdNQoks3ZoVMbxdLTMYrAIcF7f3hQmcXTwTpYprppct8vLaFnFT1TFKWS5Kn90gevn8IC/OEM8ROQ+tOqvhBsHNSL/hgvjswQfCC5Py78+kUFw7i1pmhTqB/qFQQ/1baHMzpi5rpV4P6GN+4JeAccbl6ZqdCEgP/pF+kBMf+n/tEhRISsA+7zbzhu4cQr2RWoHUzBxem3SOGY5v7GWVrdhT+7CApLF4JcqYErDlBqnaht1eJWOzKbi1S5QQAEE6Zaa1FtTWTSC/EGZS8WoAgBYJY8g/W8Q04wSUgyhpIuUi9WLk3eAauG84l5fKEtQUV6iogC7u7dOUH5PH6VJCgkB+Zr6PFOz8TMWSSou5ar3Nj2h+ybgtUyShZKnUH9YAHxhnC5kzSVaqsALXLP5c4GyyZUsqc2uKsfh8o5ZlhDqsdR623G0cps4y0FJNTsQ7/aAM5Fm6lTGL0b09TF1ZKs+zTrPiZ6WikODEj2ySpg5FNz8esWhmPE0vDga1Oo2AN/ysA4GbEDH5uiUCVqttvFeL/UhatTStDWVqBbuDCtn3FE3EqPiSGBcCjtbd3MAe4x48K/BJJA3INXfvHuHeK1JQpUyYQEpqTV+25NIrvWyklyHL/wBvlBTO0fyZa0DwqYqcWewO7vtaAkZ/x9NmqUJR0A/+Rryq0BEcUYgJYq1COmV5hIl4ebqS88+6SLV/YdoiZXlX8RM0a9DJ1KNHNnBG8BZPCPGCSkFcxjTUCefJ+kG5P6gYcg+O1mffftFGT0aFrSFOEmik/Ddozh0qCwlJL1bmbwF/cNcVe3mKQdrUv26faHDXSKX4eH8CEzsVMSgKHhT/AFdobMt/UbCrVodaTqIBUKGAfFLpCP8AqPm5kyNCFFKlG45b70v3g9jseFy/5cxLqDpU49BYvFU8WoxClGWrVMAepFqu7/GkAn4eWJqj4qquVW7vsSW/DG2Ky5UtTqNGJBJ1U894LTeG1IKfaTJaCqul2LU52o1niXisLLmAIlzAspNRdtjX4/tAQ+H8GFr8a1ICVBzc0a7+UXXgFS5cpgXTtz6v+0Vfw7wlMVMA1lgQ9L9erRaKMp8ISWoG5QALPcxmollUtTaaq2cbt1hNmZqnS6lmYpTnTtY3p+MIOcVYMhJQVB1AijgBvSoI5QpcJYErxWmcAZYpUtUWZqmAWsexXRLBiA1W+G/WDi+J8OcvThfYKVN06QwoCKaiSa94OfqPIw0qSEIKdWoAp6V+vziu8IQSNb6fdILgHpASMtWr2gYtYFxYg+p6w9YDGiVNSU+MKIoKCpq9e9IjcI5CjFK1MAm7gBuVOos5iJneSqwuM0JJVZSQ3vD8G0BdmX4s6QKN5nteAnFuVLmyyEr0pq5O1N6RG4WWrSCoEEgU5cqGDecKM1Ps0uOb3P7GAp7F4U4dZYvQm4Ozj/jAtWNWC1So2SkPQ2tQ9mhu474dmSmWCCP6vh8qQq5Xj/4eaZgQFuk0LJbvy7dYDhJUVKGokKCklQKWIFNgHb7xf2VTWkywgpCdIZuUfP8AmGNVNmlZToegSC7b3DOT9YtfhnPgnCyUkuUoAc3pSAQsyUbpJBdn5dR0juvAoKUqV7xDuat35bwdyzLhOmBFalr2dnvtHTjfJBhjKMolj4SDUMBe79IDfh3h5CUe0URMsRpIe16hx6wk4rEqn4j2YJCVqa76QHpBrJ89QjwqJAUQCrl5d9ojcRcOqCf4iWQUFQLg+JJ7XPOAg5zg0YeaqWDqIGovUmnN45Z1j5K0ykypelSXKmHM8zt9xEQ4efiFh9cxYs6S9DYkxMXw/inCVIYvWjfGgpADZeZlLp0g36u93qKdokYaSF0UouRYelb9IZsi4FSsl5jKFkjns8ZwXBM1M3WpPhSXLM4bkIALO4KxBTrCARpBqWcnnqZ9oBYiQpCgFeFTkeHpsIs7NM+my1AeE0Zjya3eBPspcwp1JDLL6TTTW4A/aAr6UoJIdLsq3M1ueUEsuWAsLCRqBtybeHTPOEZehJkJ1pJqXqImZBwgSC7BQ5/nr0gK5zCfMxM5tXiWWqSwA2P+m0dMTliJKUaZxVPc6kp8SQTs4iZxTw6rDTNBLiqgQNibVN3eI+TYWSuZonTPZoSlzsVdOp+0AS4dzlaVollRY0AsBsQHLtFlcUZsmTgzN0DWWSHNyaP5UilscmWiav2KiqWLF6/doc/8Sy8XhRh1IKJiUjQdiQGqYBfwuDm4ormrXpSkn+Yrc8n5QMQTLmMlQdJ8Kh0DsfvHXETJiAuUpwEqJKTz5E8rx0xOWTESPbqUhiyQnn0bnaAtDgbOgtAKiEkCoodXNv3hyxWdIHhBSks4ch26CKAybFzBMSENpDFi/Owi2MvnyJjFSwlYtS3QneAXeLsZNEwTEglLgMNjuGG21esBccJ0xaJ0tw41X90gsXIcDtFvHh6VMSp2KVCjc4G47L5OHkzUaXURUAWe3pWAojN/alSytRKnYE1FTdzYwczjhVEnCDECfqX4Szhi7UvyMezDKZqyn2ctzWwuOtwGjnK4cxCiEeyIIcspQIHMM/m4gCPBuPmYeWooA9/cWpu5fzeGeZnmoCZPSykm9KnvtaO/CvDqZKdExT02LlzXsAIk5rwfNmLKwoFDBk8wNhygNuGc0BUTXSXY19ejw4z80lITrVpB6t+GEjK8KnDnxeEO9XLDkGhd4vzdExehJany9d4A5xdniMYlcmSlVP6uZ5fGkIGCnS0TtU+TrQHDabFuT1F70jMvFsQEjUS/ise8NeVZJInoBmIZSveI94X3u0AE4gzSRiBJl4aSEBJuEaamwAHOLDyHhlScPKCmSdIJDWJr9YFHAYDALStSQpbWUp2YXrv9oLD9RMJ/fTAGskyJOGSZiz4muTbpCT+oeYe10sXUk2T+dobuPZ5Ql9th8wOsUzjcQVE1oVVP7g3gMKlgkO6C4eyhUd6QSxOYK1JQhX8tKbbHk+20Rsyw0hKUGSsmY3iDlrX6FogSA66lk3u/r+0A7cJZ9LTMSNFSWOoA+b3u8WynCImJBUkFxyiseEeFZWpE8qoGJfzs9XqIsxOYS0i7NTs0ADzjL0yzqSDW55bNAP8AxAZKqsvzt19YN8U4qSuSo6mYHp8ekIUxEuY4QoFQHio+1hXtAF+IsxkGWmaEJ1FwBu+9OwMA05oiYfGkp03JL02PrCpmGdhK2YqCXDks96AGzfSG/hDDpm4SdOmoCbBC2Z2F/It8ICx8iwcsSUFJdJSGf8/KQQVIQhzQPUmFrh3NpcuSAFayLsR8eXSNMXxKmehSEBjUfhHwgE7jZS5kxSa6SfebYGK+xUkpFQGYtqDG/rFoTRqLTEm5IIdg3+rZvvCtmmV+0KzoOol6EfnPaAX04Z00IUXoGDVFXepIjU4OcgOUkA+K1NNQ/QVg5JSvCf5lFGyaP62DxGzDiyaskui1tAIHSAj4/AzFSfbqTRJAUTc2Hp9YHypSltVRAdgbbfSH+VmScdgFyEoCZiBq0pprCf6kjvtCEJ3iDeGobnUgFuVYCZMklCgpB1PtdgOXZucGsoyubPKZoUUoBDkAPSrdo1zKfLwyBKotbgnknpa8eyri8ywQUJY3CSQS3IHlAXlk6wJaEhTkCBmfy0rUXIIYBtx+feK2XxohRTomFHYNY79DWCsniRK3W4ISPEGZ6X6wDBgcKEKZCeQtbenw9IP43KAQJgABArQV/d4F8J8UScR4EAgjn/fvDHj8YmWgm9HaABysvStQ8W4saGGNKQAwaEc8RhisI93cc6tRvWEWTxljJk8DUzlmejVqdn7QFqcUZclUhTJDhzQN3iic3WozT4dLCtDT0ixM840WiSEuNaqEEA7V6PWl4rsSyt16XQ9VNqLirHYX2gI8rV7wSsMB4tLgAXJHnDZlPESkyJx0JKksHA8LGxgNj82WuX7LwgWcGlO0cZKVJwxNdM06Ek0Ap07QGuA/9ViAJ8wpSC7H5Dp0gviclw2o6Z4A2cftAnKsqmTlqEsgMxD7lt32jjNw7EhQDgsWtSlIC0P1OMwJSCSaEODTzf8AKQmYHJ5c5BUmaEL3Cq8vx4ufHcPJnIKJocbdPz6xVec8ETkzNICSkP4iSOdS3TlAKJdKlNo8P9SSCPKGXg7h/wDiJg1h031A/Qd4g4rIP4dipYpdKa/P7Q3fp7nMpOpyb0SaM92p8zAP+X5BLlpASAANm3+0Qc0wHs3XQU94Dlz3hkkTQoOLQC4mzSUlCgtVGIIFS+0BWXEmLmJSpXtEkOyt6baRCVKxhSoqBOkig1M7ml+TR0xal+0ZVAC48Qo5p5Vg9w7/ANPGEnfxHszO8RZbAmh0hB5HmIBeynDyJs4HEFQS9WFD3PXnFl8TZthJWG/hwtIGkHwm3IsO1jFRy0HwEiocs5ol6BjRo6BRWtg2pawkE/0i3JjQwDHlufSkILrVUsE6XNyX7doZ8plyJo/9LMejqBUxH1hR4i4cVgxLK1e0SsAPYg9Llok8A4MGfqckpNWDc2PNrwFhowawAPee5O7/AI9tonSMsCE6ykBvx/z7xtjFICQpJ6b1PR4XeK88mBHspZINjp5N6d4BK43zATsStKU+74QBvuSKO8LhMuxlOwoygT0BFK+cSMRdTVNTzI5122jjPm4b2NEKM0m+ou+x5MIDOQ6hNSEkoeYUgtYG4J+Yix8q4KIUqbM0kM4IYvfyMIOR5fNxE5CEUIAKi1upa7vcxeGTYNegJr4RV99oCnMHoOPHtwTLC1vrDHdn+AiLxBNQvEKMlLIKgJbDtUv22h6494PIK50sJO5SC5JAuKekV4qWpBHhUlSSGJBYHc7dIDGIkrlKCZgAJse5qe7x1VOKikOx/K03aI2PxExSgZqnV/T0grl2JQkMUBTVBUL7+VYBh4QwK5KvblSUhA/qUWPSlOcE+JP1DC5JRLQpKlADXyD1vV4D8TZgsy0S2CQHUwLPUM/OA83LVywlcx63rzFC+0BAn4xaiXUAaC7MPLrHTK5M2ZM0AhLVduXI7RMwq8OJKkTEH2jkhQuOVd94GS5xlMTcp5MSNqvXtAM2IwaVS9CZgKh4qHfq9CDUQPynNV4cLSEhSSX0k2I3LG0QMLiFEihIfwjcEc37w+cGrlTyqRPlJLsx0mnIQCxgMBNx2JJEtKAWCtFEoD1JNiT94I8bY1KSMNLSEJQR0FB0+sPub4QYWWUyEFD2A9TTtFWT8rnz5hJCioXOk/jwHHDylklSDpe5FjWvzjdEhTf5ZVetK1hpyfIVSil2OpNt73jXGZcQtQ1AMWuBAXkqFDivOJEvVqqpI5tzv0pDZiRQ70PSKN/USer2rO+l6MWaredYAVm2aImqfUamtSwH2jhk09MmaFJU4JpVvlEFGWzVSDPEwAD+k0safhiKjEA6FGhUr41uR9oC88rz9Og2t4WPqD+WhR4hkFfjKlUL136erQc4SwoRKRMmC9hy6V+d4aZmXSpiQQnS4e3Pp9ICksZliij2hRRVHrdnPlAXE4WYNNApyWcAnkBWtPpFw57w7LRK0gq1KU9DtCycGfEAC6XcV8VAzDYVekAh4bJ5kyiQVKNLu7ct6UgnmXB86VKQspLG4KmIPIPvasZRMXhpwmgFxUB7vc9AfKGs5zMzGSUoSEaWABU5LAVdoBEly8ROmJQ8xZTQFa3CesPOQ5QvBpAXp1u9KqI5259YkjI1SUaiGWQw+FY4ZbgDVaiSepNd7+UA6YeQFp1tqArbdun5eK44yzdftWZnDEgMGrFjZLjJaJYlvWwB33aFjiJGGBExQQOh+Ft4CrcbIZRSbuCWrf7/AHjpmmGKTRRBPMC1qmJGf51KXMUUSwRzcB27fWCOMxOEnyQpCFCeAxSW5CoO7coD36d4qZLnES0hRUwIUewq3ePoHDIDDqI+e+DwpOIcJUKtZzeL5yvHhSUvQn0rWAnzcKCKi/SAuN4dkqU/swbOA0HCul4BZ5xDLkggqGvkDbqYBO494RlqAmS0pSu2yQbtaKyThVypulYcg0S2+3kYsfEZz7Q6lLd2LvSz0r+NCpxDiZU1ZUiqnc15WI70+EAUzXK1T8OiYlAC0pqKVF6tXUKQqLxU9ghWpgQGYuQb0N7ww5XiJik6QFKflv2anSDKeCZx0zTV3YG4f69mgAGE4MxM1CSzOHBNRSx5s23SG7DcGSky0omISssPEbu9n2HSHvh7K1SpSUrqR9y0d52A/mBQAZq8zy+cAHwfBuF00lioBqLdKxNyjhaThy6ASrcn9rQaSkhqd+npHZoCLi8EiYCFpBHyhK4oVLwKNUsArUGAL1+ApQw/qisP1ZwKlaVJc0L8uldqj5QCGqbiJpXNSVBL3Jp2A8oFLxBfxTC+9XiYrNynCiQPDU+0J32YRFTkWJmDWiUdJtbty6QH08qKc/VLJtM8TRZezb+Ri5TChx3gVTkaNNNj1+8BRmGy5c1CilI0B3BWwBFyQdoirl6VJSSkpIdk+6PiHekMOZZBiUFY0q0qbVoBIPT86xnKuEZqzqUDKSz6iw/4gfEVgGjBcVLTg0qCRrSi7PUb9BEDJuO8UueEqLpIqGb+1zAiYmYgKT4iEuEty22ez06QJw+cCXM1gAk3fzgLbnYtUwpUVDdqXiXKwTmigGqDs8VpkGcGbNAKiCo7W8osdc9UpJKmYDntzPSnKAA8XZWsgH2Y1G6gkMwv1FoA8P5OqTNUEmjUAUXJhuw3F8mevQsGtA3X9o5ZmlGHmpVLZlVZ+vM9YBryiUFSU6x1qLGA+erky3qkM7hw7xMkZuVy1FI7f9vd4rLOMuxE1cxanYF9Sjs+x9PjAdswzxMooILm9D827wnZzjFTlal+EbJrbnEzHYdGsoerEgbPfUDu8D8CsSpyVTE6kpPiDFqdIDTIfYib/OlialVAbMTz+MZxMhMrFFMpikKDC7AkEj1pGuZrlzJq1oRpQqwAIAVdh8Hhk4Y4bm6RiNNCxGp3KW5bM0A7SJ8tMvUgJBapAcpPZol5RiPDWhuz9v3hSw+MMorAqFBi557mM5XmJWpctTAClKFq2Lv+CAfMZmJTKUEr8TFwDtzio88xMxWIV4yEtzNHBd+tPlD0vDlTlLgN1fseloXsbw5ORM1mWogmtHDbPAL0+erRpDkK3At8O0DkSZoKinVpoCfvFj5blCD76am7fLpBFfC4KSUeFJFQaD8aAWODsRN90hmsf2s8Wvwyla0JWs7M239/7bRE4dyKVKDt4mqL06wwScUlL0YDlb9oAgIi4olI1Au2zP8AKsRF50hLuW5df3gFn+f6WKSkOBvZ72gGPAz0kFJPieu1WieDFZ/9ZU6FlZt7z+lPrBfCcUOfCp97N5Hf0gHOYsC8Cc6y1OIllKvJj6vEXC51r8MxIL3aoarfSJ4UlSS1KsG6wFC8Q5SuROUkp1BKn1Cym3Pao8o7S8/nsGOkNQBh6NFkcbZSleHJCf5lx1bYv8opzUpNHNOogPqaI+MwomJYxIjnPWySYCuuM1jDJIlkmYoM7eg5RWWJzGbpKNXhd6v6v8otnO5omnSpLpTUk053ekDFcJSsSNLMW94N9N+vSArWXjlhJAPiU5JBrpawf8pHHA5ZPmS1zkgJSgFXcjcdfSGfM+EDJJCAVLSK0oRzDfGFqYqZLSpAUpEsuFJo7GAgIxZQUTEkhXQGpBua2taGjC8TGaPZzlJSlvee9ma9fhAvLpeGCNc9SfdZCKkjnte0ROHcKFzUpUDoqaigBonU1oDbHYn2E4lJNC6en4H+MccVnk2YCCslOxexu3P8Ed81KROUCkkAsHpXZgNoCKlJBTqAKH8TBvynOAOZdxZiJQVpmAg3JBJqbB/tHf8AxrP/AMtaipJuCliQbVH2gJmPsfaEyaJKPEAxAPR4n4vESjhJKEt7UNbYAVfcXgCuY4WWuUMRLPhFCFHxJPPtCpMneJqhTXua8+d4c8mwUw4GZQ6Sp6OdQ5c/hHDhDhf+IngkOkXSBs9ifx4Ax+n3CiJ8sTJjliQzMKGnfeJ3GPEqsIr+HkoSGappQcvvFm4LBJQgAJCQBYbQrcV8NS1vN06lVcGrg8oCrRmqpgUVoFXqldnqLC0ZVOc+Fg92Fn6P6wQxuWBKwAgpo7MacrdeUGOFsvHtgVovQsC3bxPu0BK4ZXN/1EpYXD8mr8BDOjNJidQUAQGZtu/xvBzDZXKloIly0uRWgqetoGf9FmKNUlILOQ296bftAL4x6VrKQN7gb8u8MWLQUoTX+mNcZkktBHswAd3O49YgTMxqUs4BIeoPkHrAaYLHFCiCSWvyg5JWFyy5ooc6iE/HZ17NKiEgU2+rbt9YVZvF80pASpyd2t0HxgLLx0oCXqBIA237+vpCXnM82d03flW9drQvnipaiErmNRnD159hBfLc3KgEkBQFWP5W43gFrHYtdNJNKt57tvHAY6YpT82ry7Hzh9xXDUuckTKS1BtQcV+xvATE8K6VFyNJFDWlm7wELDZ9NLCvIpBqfOCeXcdzpAZntQizcucRsLwwSsEUaqnF6H3YlYrhoklWmgAuOVfpAN+D4nOIkilbK69+XlCDjclUZinDly58MSZxMtJYkAGwNz03j3/VT/8AKPMgGAuHNuJZckgOHJ/D2jpic9R7JSk1YW697RVczFJnB1LqDcmtrdo74KeSCjWAk0UAbj1gCMrOEmbUApdiWox82huxWYhEppaXDgEhrG5aK7XICCpvEByep53vzjGEzSYizaauxd+T/CAbk43UguCA4pu9nha4pk4aefFLKVJuU8+Zox/vHZeaKUQoMA/Vz57fCIWNmS5ihdJNyDubv/eABZRwmMQtkLICbum/V7PHsQBhdaUIIJLF28R5ksT2D0hzw+OlykJ0CjXG/wAIhZvlwxDKDAm+/nXeArdeDmzC4SoE15vBbBcA4mZKEwsh/wCkgk96CHfAShJACSbCvTm0E8Lm2xYcmq/Xt0gK9/wTMBKQoKa/hLAs1oKZPwF/MQF+KxZNBT8qIseRPkO5IBIqbP8AlYISsdJDBJcmzB/OA0w+WSky9KkpZgDy7R0wqMPKdKAhA3YAfFu8Cc/zCzKo+z12ELZzJWogk0/PI1gHnFZmgUSxPQwLzPiGXKSPaEOqgDs/3iucdxHNBNCAKEA+v51hYzrOFTFEqDpsNQqm22xLwFhrzITp2pPubDcjoeXSkGZmYykStSSAq1TzevxPKK54fzSWA6l6dKNvvz2jtMz1IDIU+o82buf2gHfKc8nJWE6yRyIcHoIZ5+bnQ5Gk79/z5Qg8L45iFKAexezGlK07Q7T83lpQFKAIG/y+UAv43Mpj6khRo9qchXYQlZpnqwWJNQ4PnzNqg2izJudSlSyUoLKd2r6bwn59gkTE/wCWwLkFqjo4gEw4t5WlTuXNQaxxmYNylnFOQAq/OGLMp6QgVchO6en5doVZk2bMHhJbux7dR0gPYOUjWSVBxd6/loNYApSsFKifM1r9GgB/CLuEtR6l3NPvBzh/BLuAPEKkeV3/AC8A4YbMirSNQfn8G39IOLxUpKUhSUhLVLNXm37wo5fhgJgAuX/B0hlwGWzJgUlQDA2fny6U9YAphsVIKmIdNKgve5I7iDacPKnIoXpexgDIyTR4bFmoX9aQby+WJKQDV+XJrwCDxBw54/CaEmqQ5BDO4/N4XZ/DszUWUW8osXOcUgKUEl1kmp7WG8ew+Y6kg+z25H7wFTrnqZmobHl8+cEDiWYOQe3oeUS5OX6idaXL/wBqX5xJnYJDvoLNvtUtX6dIAXKxRKQFPsAfOveJ0tCCHdQPTflaN5kpJcFKnAu1AOnxjSTNGl/Kx3sBAdU4IsPE9HY/ENfptEHEYVSWIem3JudYmysahRuxZ7t67R2XjHcJKSGfn+GAFy5q1UW4ALuKV5QSwmbBJS5uGPINy5x1y3AiYFB2qLmvrHHH5KtBoCaP05bb0NICYnNkGiiPnvHLFTUliCBsC/0/LQuOtKwNid6tTrEzMJB0pdPwaji792gJGLx7J94qp/uB8onYLibSEuQAzHs/ptCwZ+wAUxta3PrSMoxkkaXP+61etLdoBvxOeSyoKJDHq4bm2+0D8fmCF+LUBSjU37/F4VMYr2qwJSiwemwAq5jgvCEbKJfn8WBvAMWY4ZK0pUhiebjYUpC/i8tme8EOXqnffYxsccpJAdQIsqo2+HlHVeOmGgK6/wDa7Hn51+MALVg5oegSCWIew3t3ghl+UIQvWsuLtt6945TssnqDl2VTp1JLR7D4OYFgLKg1Bu29eY6QDhhZyUEEMElgeXpvDRmGYSEy9JUGPMWfn1isJ85RX7MKUQGrQMRyHKJZxaBLabqJUzWoa1Px+UBYEgSky2dwaj03iPnK0KGmUD4b8rcxzMKSOIUywlKg5LMpqft3iRheJgAadBb1raA3xeDSseIDtR/7wKTJCCTpOoUBcVEHJMz2622B8PIv3erxCzvLlylFQKlhqDmewZoCVOlhUtJuSALfQR7CHcH/AIvSn0pAaRiJoCUqlLqWAaxPNjQW+Jhgw+AWhGpatI1UFS1N2+bwHRS5fhUpenSXZ+R272iblfEySnSCP9xoN9jcwo54kLBVqYJPKnaB3tFIQDqICjbsNuvltAWjk2dpM1lqckFg/wAHhklY+RMKkhTKao5dYoGdjlJIUKNva9YO8N58xdSjQc3p6k7wFhZll6faupXhuCKknr6RFm5+oFkpUUigYK27QMzDOELISlShS53/AHgKrMSkkCcGHNbfSAtqflOGJICkgihA26U7xhGQ4XSUq8T839I2kf8Auj/y+SYLwAiRw9hW0pe3M28xELGcJJIZChff68zDIY9AV3i/09WS6VJf8cGN8NwRNCSPDRuVvvFgx6ARsJwXMSoElLOC717ClINzMnU1K+YfeD0egFhXCyTUpDvekDsdwkspoAa2JBH7Q8R6ApXNuCMWSQEUrpYpt5q2gEeBscC5kukc1JA+L9YuXi33R/tMBdxAIGXcD44K1DDqHYpI8mVzjhjeCc0Ur/28w2rqSR5B4vXJ/wDKT3V/9lRNgKVy7g3F6R7TDTQQX94b/wDIxLx/C2LUhhhlOLW+9+sW/HoCnZfDOPUPHIUGAADjbf0jpK4WxYqZCipveYE2tfrFvR6AqKXwjPGonDLL9E0p3u8Asx4KxpKlIwcx3oCU2/8AJovqPQHz0vgzMwmmDmEcvD9VW6RpI4DzGpOEXXqn/wDUfREegKTwPC2YIDfw67vdP3+kG5GQ4px7SWpIJDlShRvOLRgbnNk9/qmABTMjAQoS2UtrOCfMPC/nGTY2ZKUhMlfQuBQcq3qYdcn/AM+d5fMwagKBx/CmZqthJjAUDp+qrxwRwZmTMcJM7goHw8XWPoWPQFBq4Mx6k1wkwHuitDShbeNZXA+PSKYRbk7KT6ufSL+j0BReZ8G446UpwswgXLpZ+bFUR18D5gCww6yOfhr6xfkegP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AutoShape 4" descr="data:image/jpeg;base64,/9j/4AAQSkZJRgABAQAAAQABAAD/2wCEAAkGBxMTEhUTExMWFhUXGBsaGBgYGB8bHRoeHhoaHx0aGiAaICggHholHxcaITEhJSkrLi4uHR8zODMsNygtLisBCgoKBQUFDgUFDisZExkrKysrKysrKysrKysrKysrKysrKysrKysrKysrKysrKysrKysrKysrKysrKysrKysrK//AABEIAMkA+wMBIgACEQEDEQH/xAAcAAACAgMBAQAAAAAAAAAAAAAFBgQHAQIDAAj/xAA/EAABAgQEBAMHAgQFAwUAAAABAhEAAyExBAUSQQZRYXEigaETMpGxwdHwB+EUI0LxFjNScoIVYpIkNFOy0v/EABQBAQAAAAAAAAAAAAAAAAAAAAD/xAAUEQEAAAAAAAAAAAAAAAAAAAAA/9oADAMBAAIRAxEAPwDvjshlFC1FHisCDdvPr6Ql42eErCUywksCoiteVaesXDmuWUSBchgLJFN+kD5XBUpKjMmMpxVu706dHgFL/FipGFCEMZhSQC1O528oXsGMTia6qKD6lO1OT9Yk8dSEoxCgg+HwsGHLpAv+LmOkJFdgHAHeAIYGeuUoPM1KTb89YbMsxylOXuHJD0Yelor/AAaiJv8AMTdQ6G23mIe8vwq0J91gWIAp153rAOGQ4yaoUA1EXPPr5wy4JK9ISRpPQUaAfC8sHSa29RSv5WG0CA4YfDJS7B3v+0SExkCPPAejEZaMNAZIjDxkxqPSAzGpHw/PSNhGCYDwjBMarWREWfimpzgOy8QLiIWJzSWkalLAAJqbBix9YXc64pkSVaVzEhWwsR3ioeNeLlYiYUocIowBuOfTeAsbiT9Spct0yvF7wd+XLn3gNL/UhKiETAWUKnuHryEVtluK0TEqWkkgOx3Gzd2MEeJp8hS5SsOAnWl1jlf94CbxXlgSr2iS6VHVfp07wFwuJmghSVEKDBNwOtOgeDkqcJmGlhS6hnT6DuLQKzBCUkJRUB2oB7zbi8BOxeczFJ1B2Szqqzb/ABiJLxkxQIGpW5Zyz3eJWBzfRhpuGVKCtYOkmrPQ+rRnhPMkSJpVMYpCAK8wat1qIB2/TXipRKMOo0Y6T25+sP8AKz0e0CAoGrW6/tFF8NqCsWDLSyTMKgmo0pO9Ki8M2b48SlKIX4tRJahfpzgLsw2ICrGJKTFX8F8aCYUyVM+x3tvzL/OHxGPKlBCfM/t6QBYR5o1TGwgFTOkKSdSuTFjYecL+a5muiEJLAk02H4YbuJMMpQBS5G/Tr68ohYPJwEe0IGq5BFDS4gKnzHDlcwkvqI+7Gne8D/472IUAhLkVNz59Yf8AiHCHVqIYBiDuzdNvvC1hsgOJUWSXJejc7t2gF3JsFOXN1aSoq6fa1AIs3L8umLSlKQXpVQI73vB3hbhiXKQXQAqtRerQ0ScOEgADb884CLl+EEtCU8gImiNtMZaA1EYPKNo1IgPPGrxlRjVKngNgYw5j0YBgPBUaqVtGFxzWYD06YWpFYccZ6pC1MojYGrbbbw653m0vDoK1mg237RUWfcXImr93mCHuA5HlAKGaYlay6yt1Grm/Z9ojGSpBSXoKs9wTsPSHNGGw+NNAUFIoXY9ma0L+PwKjMWkA6UGhG6eXW7/SsBFzXH+2VLU2nTShp13pDBwfwUvFp9q+lD0JqerelYgZdkYmstayEk77mzFulIvDhXBIlyEpSABtAVJxXkxlEpGpgNII35Up0gJgMrmrBWxPXy2j6BxOTSpilBaQoGpBFHgXjclw4YJlpDUYU7inOAqrK+E5053cA0G+7tWJeb8DKkKSFKT4iSCR05/l4t3I8rQkWoDQcvx4D/qRgSZAmIQVlJoBcO9Q9oCsspmy8MpRCgpRo9xQbDvtHHNTLKirVrKqg0AB3dtv2jOEymY5WQClwFAmoJ3r5esCsVJUCoEFNaB7jZhv3gJOVTzKUJg1MfdVppfpy+8WnwLxOmaoImKZaWbVQqcbPv06RXOOx6FSJchAsnxlgyWILvzv8Y4owk6UhGJSWQpTJrzDavTfpAfScqY8dW6wo/p7m5n4VJWXUklJ8ib8zSGx4DmkliSK1aAWIxcxSmdm28uneOuf50iQHUphtWpMI07i9SlnTWuw5NXrANyZEqevQoA0MT8r4elSVlaAXILOXZ+9YT8HmJVMSoBty2z84sPBzNSQekB1AjMZjWAzGoVGi1tV45/xAqxgOqjvGpMRMTj0o/vEVGapapHy/vAEyQYyLU7xBwmJCgSDEkzAYDch2jdCfznGAqMhUB4JaI820d1xBxi2BPSApH9TsxWZ6kJUWQAEgdb0u7NALLTgBKInJVrIPiPi2vRiLfKNeLpj4qaoH3pjH9r8h+CI+b5SJKUKEzUtX9IqOrnz2gN+FsOr+IQEkka2SpiaXYnk1aw74vJQF+DVpFwaja16fm8KnCa9OKSNjsKbfSLqyfDpSg+EB+Y6fttAL2XYECVUXFGTY0pSCEnHexPhqf8ASf23MHE4QaCUqvQjb8/aEXMsKElSlFykmgsfN+5pANozlS06kJdNQoks3ZoVMbxdLTMYrAIcF7f3hQmcXTwTpYprppct8vLaFnFT1TFKWS5Kn90gevn8IC/OEM8ROQ+tOqvhBsHNSL/hgvjswQfCC5Py78+kUFw7i1pmhTqB/qFQQ/1baHMzpi5rpV4P6GN+4JeAccbl6ZqdCEgP/pF+kBMf+n/tEhRISsA+7zbzhu4cQr2RWoHUzBxem3SOGY5v7GWVrdhT+7CApLF4JcqYErDlBqnaht1eJWOzKbi1S5QQAEE6Zaa1FtTWTSC/EGZS8WoAgBYJY8g/W8Q04wSUgyhpIuUi9WLk3eAauG84l5fKEtQUV6iogC7u7dOUH5PH6VJCgkB+Zr6PFOz8TMWSSou5ar3Nj2h+ybgtUyShZKnUH9YAHxhnC5kzSVaqsALXLP5c4GyyZUsqc2uKsfh8o5ZlhDqsdR623G0cps4y0FJNTsQ7/aAM5Fm6lTGL0b09TF1ZKs+zTrPiZ6WikODEj2ySpg5FNz8esWhmPE0vDga1Oo2AN/ysA4GbEDH5uiUCVqttvFeL/UhatTStDWVqBbuDCtn3FE3EqPiSGBcCjtbd3MAe4x48K/BJJA3INXfvHuHeK1JQpUyYQEpqTV+25NIrvWyklyHL/wBvlBTO0fyZa0DwqYqcWewO7vtaAkZ/x9NmqUJR0A/+Rryq0BEcUYgJYq1COmV5hIl4ebqS88+6SLV/YdoiZXlX8RM0a9DJ1KNHNnBG8BZPCPGCSkFcxjTUCefJ+kG5P6gYcg+O1mffftFGT0aFrSFOEmik/Ddozh0qCwlJL1bmbwF/cNcVe3mKQdrUv26faHDXSKX4eH8CEzsVMSgKHhT/AFdobMt/UbCrVodaTqIBUKGAfFLpCP8AqPm5kyNCFFKlG45b70v3g9jseFy/5cxLqDpU49BYvFU8WoxClGWrVMAepFqu7/GkAn4eWJqj4qquVW7vsSW/DG2Ky5UtTqNGJBJ1U894LTeG1IKfaTJaCqul2LU52o1niXisLLmAIlzAspNRdtjX4/tAQ+H8GFr8a1ICVBzc0a7+UXXgFS5cpgXTtz6v+0Vfw7wlMVMA1lgQ9L9erRaKMp8ISWoG5QALPcxmollUtTaaq2cbt1hNmZqnS6lmYpTnTtY3p+MIOcVYMhJQVB1AijgBvSoI5QpcJYErxWmcAZYpUtUWZqmAWsexXRLBiA1W+G/WDi+J8OcvThfYKVN06QwoCKaiSa94OfqPIw0qSEIKdWoAp6V+vziu8IQSNb6fdILgHpASMtWr2gYtYFxYg+p6w9YDGiVNSU+MKIoKCpq9e9IjcI5CjFK1MAm7gBuVOos5iJneSqwuM0JJVZSQ3vD8G0BdmX4s6QKN5nteAnFuVLmyyEr0pq5O1N6RG4WWrSCoEEgU5cqGDecKM1Ps0uOb3P7GAp7F4U4dZYvQm4Ozj/jAtWNWC1So2SkPQ2tQ9mhu474dmSmWCCP6vh8qQq5Xj/4eaZgQFuk0LJbvy7dYDhJUVKGokKCklQKWIFNgHb7xf2VTWkywgpCdIZuUfP8AmGNVNmlZToegSC7b3DOT9YtfhnPgnCyUkuUoAc3pSAQsyUbpJBdn5dR0juvAoKUqV7xDuat35bwdyzLhOmBFalr2dnvtHTjfJBhjKMolj4SDUMBe79IDfh3h5CUe0URMsRpIe16hx6wk4rEqn4j2YJCVqa76QHpBrJ89QjwqJAUQCrl5d9ojcRcOqCf4iWQUFQLg+JJ7XPOAg5zg0YeaqWDqIGovUmnN45Z1j5K0ykypelSXKmHM8zt9xEQ4efiFh9cxYs6S9DYkxMXw/inCVIYvWjfGgpADZeZlLp0g36u93qKdokYaSF0UouRYelb9IZsi4FSsl5jKFkjns8ZwXBM1M3WpPhSXLM4bkIALO4KxBTrCARpBqWcnnqZ9oBYiQpCgFeFTkeHpsIs7NM+my1AeE0Zjya3eBPspcwp1JDLL6TTTW4A/aAr6UoJIdLsq3M1ueUEsuWAsLCRqBtybeHTPOEZehJkJ1pJqXqImZBwgSC7BQ5/nr0gK5zCfMxM5tXiWWqSwA2P+m0dMTliJKUaZxVPc6kp8SQTs4iZxTw6rDTNBLiqgQNibVN3eI+TYWSuZonTPZoSlzsVdOp+0AS4dzlaVollRY0AsBsQHLtFlcUZsmTgzN0DWWSHNyaP5UilscmWiav2KiqWLF6/doc/8Sy8XhRh1IKJiUjQdiQGqYBfwuDm4ormrXpSkn+Yrc8n5QMQTLmMlQdJ8Kh0DsfvHXETJiAuUpwEqJKTz5E8rx0xOWTESPbqUhiyQnn0bnaAtDgbOgtAKiEkCoodXNv3hyxWdIHhBSks4ch26CKAybFzBMSENpDFi/Owi2MvnyJjFSwlYtS3QneAXeLsZNEwTEglLgMNjuGG21esBccJ0xaJ0tw41X90gsXIcDtFvHh6VMSp2KVCjc4G47L5OHkzUaXURUAWe3pWAojN/alSytRKnYE1FTdzYwczjhVEnCDECfqX4Szhi7UvyMezDKZqyn2ctzWwuOtwGjnK4cxCiEeyIIcspQIHMM/m4gCPBuPmYeWooA9/cWpu5fzeGeZnmoCZPSykm9KnvtaO/CvDqZKdExT02LlzXsAIk5rwfNmLKwoFDBk8wNhygNuGc0BUTXSXY19ejw4z80lITrVpB6t+GEjK8KnDnxeEO9XLDkGhd4vzdExehJany9d4A5xdniMYlcmSlVP6uZ5fGkIGCnS0TtU+TrQHDabFuT1F70jMvFsQEjUS/ise8NeVZJInoBmIZSveI94X3u0AE4gzSRiBJl4aSEBJuEaamwAHOLDyHhlScPKCmSdIJDWJr9YFHAYDALStSQpbWUp2YXrv9oLD9RMJ/fTAGskyJOGSZiz4muTbpCT+oeYe10sXUk2T+dobuPZ5Ql9th8wOsUzjcQVE1oVVP7g3gMKlgkO6C4eyhUd6QSxOYK1JQhX8tKbbHk+20Rsyw0hKUGSsmY3iDlrX6FogSA66lk3u/r+0A7cJZ9LTMSNFSWOoA+b3u8WynCImJBUkFxyiseEeFZWpE8qoGJfzs9XqIsxOYS0i7NTs0ADzjL0yzqSDW55bNAP8AxAZKqsvzt19YN8U4qSuSo6mYHp8ekIUxEuY4QoFQHio+1hXtAF+IsxkGWmaEJ1FwBu+9OwMA05oiYfGkp03JL02PrCpmGdhK2YqCXDks96AGzfSG/hDDpm4SdOmoCbBC2Z2F/It8ICx8iwcsSUFJdJSGf8/KQQVIQhzQPUmFrh3NpcuSAFayLsR8eXSNMXxKmehSEBjUfhHwgE7jZS5kxSa6SfebYGK+xUkpFQGYtqDG/rFoTRqLTEm5IIdg3+rZvvCtmmV+0KzoOol6EfnPaAX04Z00IUXoGDVFXepIjU4OcgOUkA+K1NNQ/QVg5JSvCf5lFGyaP62DxGzDiyaskui1tAIHSAj4/AzFSfbqTRJAUTc2Hp9YHypSltVRAdgbbfSH+VmScdgFyEoCZiBq0pprCf6kjvtCEJ3iDeGobnUgFuVYCZMklCgpB1PtdgOXZucGsoyubPKZoUUoBDkAPSrdo1zKfLwyBKotbgnknpa8eyri8ywQUJY3CSQS3IHlAXlk6wJaEhTkCBmfy0rUXIIYBtx+feK2XxohRTomFHYNY79DWCsniRK3W4ISPEGZ6X6wDBgcKEKZCeQtbenw9IP43KAQJgABArQV/d4F8J8UScR4EAgjn/fvDHj8YmWgm9HaABysvStQ8W4saGGNKQAwaEc8RhisI93cc6tRvWEWTxljJk8DUzlmejVqdn7QFqcUZclUhTJDhzQN3iic3WozT4dLCtDT0ixM840WiSEuNaqEEA7V6PWl4rsSyt16XQ9VNqLirHYX2gI8rV7wSsMB4tLgAXJHnDZlPESkyJx0JKksHA8LGxgNj82WuX7LwgWcGlO0cZKVJwxNdM06Ek0Ap07QGuA/9ViAJ8wpSC7H5Dp0gviclw2o6Z4A2cftAnKsqmTlqEsgMxD7lt32jjNw7EhQDgsWtSlIC0P1OMwJSCSaEODTzf8AKQmYHJ5c5BUmaEL3Cq8vx4ufHcPJnIKJocbdPz6xVec8ETkzNICSkP4iSOdS3TlAKJdKlNo8P9SSCPKGXg7h/wDiJg1h031A/Qd4g4rIP4dipYpdKa/P7Q3fp7nMpOpyb0SaM92p8zAP+X5BLlpASAANm3+0Qc0wHs3XQU94Dlz3hkkTQoOLQC4mzSUlCgtVGIIFS+0BWXEmLmJSpXtEkOyt6baRCVKxhSoqBOkig1M7ml+TR0xal+0ZVAC48Qo5p5Vg9w7/ANPGEnfxHszO8RZbAmh0hB5HmIBeynDyJs4HEFQS9WFD3PXnFl8TZthJWG/hwtIGkHwm3IsO1jFRy0HwEiocs5ol6BjRo6BRWtg2pawkE/0i3JjQwDHlufSkILrVUsE6XNyX7doZ8plyJo/9LMejqBUxH1hR4i4cVgxLK1e0SsAPYg9Llok8A4MGfqckpNWDc2PNrwFhowawAPee5O7/AI9tonSMsCE6ykBvx/z7xtjFICQpJ6b1PR4XeK88mBHspZINjp5N6d4BK43zATsStKU+74QBvuSKO8LhMuxlOwoygT0BFK+cSMRdTVNTzI5122jjPm4b2NEKM0m+ou+x5MIDOQ6hNSEkoeYUgtYG4J+Yix8q4KIUqbM0kM4IYvfyMIOR5fNxE5CEUIAKi1upa7vcxeGTYNegJr4RV99oCnMHoOPHtwTLC1vrDHdn+AiLxBNQvEKMlLIKgJbDtUv22h6494PIK50sJO5SC5JAuKekV4qWpBHhUlSSGJBYHc7dIDGIkrlKCZgAJse5qe7x1VOKikOx/K03aI2PxExSgZqnV/T0grl2JQkMUBTVBUL7+VYBh4QwK5KvblSUhA/qUWPSlOcE+JP1DC5JRLQpKlADXyD1vV4D8TZgsy0S2CQHUwLPUM/OA83LVywlcx63rzFC+0BAn4xaiXUAaC7MPLrHTK5M2ZM0AhLVduXI7RMwq8OJKkTEH2jkhQuOVd94GS5xlMTcp5MSNqvXtAM2IwaVS9CZgKh4qHfq9CDUQPynNV4cLSEhSSX0k2I3LG0QMLiFEihIfwjcEc37w+cGrlTyqRPlJLsx0mnIQCxgMBNx2JJEtKAWCtFEoD1JNiT94I8bY1KSMNLSEJQR0FB0+sPub4QYWWUyEFD2A9TTtFWT8rnz5hJCioXOk/jwHHDylklSDpe5FjWvzjdEhTf5ZVetK1hpyfIVSil2OpNt73jXGZcQtQ1AMWuBAXkqFDivOJEvVqqpI5tzv0pDZiRQ70PSKN/USer2rO+l6MWaredYAVm2aImqfUamtSwH2jhk09MmaFJU4JpVvlEFGWzVSDPEwAD+k0safhiKjEA6FGhUr41uR9oC88rz9Og2t4WPqD+WhR4hkFfjKlUL136erQc4SwoRKRMmC9hy6V+d4aZmXSpiQQnS4e3Pp9ICksZliij2hRRVHrdnPlAXE4WYNNApyWcAnkBWtPpFw57w7LRK0gq1KU9DtCycGfEAC6XcV8VAzDYVekAh4bJ5kyiQVKNLu7ct6UgnmXB86VKQspLG4KmIPIPvasZRMXhpwmgFxUB7vc9AfKGs5zMzGSUoSEaWABU5LAVdoBEly8ROmJQ8xZTQFa3CesPOQ5QvBpAXp1u9KqI5259YkjI1SUaiGWQw+FY4ZbgDVaiSepNd7+UA6YeQFp1tqArbdun5eK44yzdftWZnDEgMGrFjZLjJaJYlvWwB33aFjiJGGBExQQOh+Ft4CrcbIZRSbuCWrf7/AHjpmmGKTRRBPMC1qmJGf51KXMUUSwRzcB27fWCOMxOEnyQpCFCeAxSW5CoO7coD36d4qZLnES0hRUwIUewq3ePoHDIDDqI+e+DwpOIcJUKtZzeL5yvHhSUvQn0rWAnzcKCKi/SAuN4dkqU/swbOA0HCul4BZ5xDLkggqGvkDbqYBO494RlqAmS0pSu2yQbtaKyThVypulYcg0S2+3kYsfEZz7Q6lLd2LvSz0r+NCpxDiZU1ZUiqnc15WI70+EAUzXK1T8OiYlAC0pqKVF6tXUKQqLxU9ghWpgQGYuQb0N7ww5XiJik6QFKflv2anSDKeCZx0zTV3YG4f69mgAGE4MxM1CSzOHBNRSx5s23SG7DcGSky0omISssPEbu9n2HSHvh7K1SpSUrqR9y0d52A/mBQAZq8zy+cAHwfBuF00lioBqLdKxNyjhaThy6ASrcn9rQaSkhqd+npHZoCLi8EiYCFpBHyhK4oVLwKNUsArUGAL1+ApQw/qisP1ZwKlaVJc0L8uldqj5QCGqbiJpXNSVBL3Jp2A8oFLxBfxTC+9XiYrNynCiQPDU+0J32YRFTkWJmDWiUdJtbty6QH08qKc/VLJtM8TRZezb+Ri5TChx3gVTkaNNNj1+8BRmGy5c1CilI0B3BWwBFyQdoirl6VJSSkpIdk+6PiHekMOZZBiUFY0q0qbVoBIPT86xnKuEZqzqUDKSz6iw/4gfEVgGjBcVLTg0qCRrSi7PUb9BEDJuO8UueEqLpIqGb+1zAiYmYgKT4iEuEty22ez06QJw+cCXM1gAk3fzgLbnYtUwpUVDdqXiXKwTmigGqDs8VpkGcGbNAKiCo7W8osdc9UpJKmYDntzPSnKAA8XZWsgH2Y1G6gkMwv1FoA8P5OqTNUEmjUAUXJhuw3F8mevQsGtA3X9o5ZmlGHmpVLZlVZ+vM9YBryiUFSU6x1qLGA+erky3qkM7hw7xMkZuVy1FI7f9vd4rLOMuxE1cxanYF9Sjs+x9PjAdswzxMooILm9D827wnZzjFTlal+EbJrbnEzHYdGsoerEgbPfUDu8D8CsSpyVTE6kpPiDFqdIDTIfYib/OlialVAbMTz+MZxMhMrFFMpikKDC7AkEj1pGuZrlzJq1oRpQqwAIAVdh8Hhk4Y4bm6RiNNCxGp3KW5bM0A7SJ8tMvUgJBapAcpPZol5RiPDWhuz9v3hSw+MMorAqFBi557mM5XmJWpctTAClKFq2Lv+CAfMZmJTKUEr8TFwDtzio88xMxWIV4yEtzNHBd+tPlD0vDlTlLgN1fseloXsbw5ORM1mWogmtHDbPAL0+erRpDkK3At8O0DkSZoKinVpoCfvFj5blCD76am7fLpBFfC4KSUeFJFQaD8aAWODsRN90hmsf2s8Wvwyla0JWs7M239/7bRE4dyKVKDt4mqL06wwScUlL0YDlb9oAgIi4olI1Au2zP8AKsRF50hLuW5df3gFn+f6WKSkOBvZ72gGPAz0kFJPieu1WieDFZ/9ZU6FlZt7z+lPrBfCcUOfCp97N5Hf0gHOYsC8Cc6y1OIllKvJj6vEXC51r8MxIL3aoarfSJ4UlSS1KsG6wFC8Q5SuROUkp1BKn1Cym3Pao8o7S8/nsGOkNQBh6NFkcbZSleHJCf5lx1bYv8opzUpNHNOogPqaI+MwomJYxIjnPWySYCuuM1jDJIlkmYoM7eg5RWWJzGbpKNXhd6v6v8otnO5omnSpLpTUk053ekDFcJSsSNLMW94N9N+vSArWXjlhJAPiU5JBrpawf8pHHA5ZPmS1zkgJSgFXcjcdfSGfM+EDJJCAVLSK0oRzDfGFqYqZLSpAUpEsuFJo7GAgIxZQUTEkhXQGpBua2taGjC8TGaPZzlJSlvee9ma9fhAvLpeGCNc9SfdZCKkjnte0ROHcKFzUpUDoqaigBonU1oDbHYn2E4lJNC6en4H+MccVnk2YCCslOxexu3P8Ed81KROUCkkAsHpXZgNoCKlJBTqAKH8TBvynOAOZdxZiJQVpmAg3JBJqbB/tHf8AxrP/AMtaipJuCliQbVH2gJmPsfaEyaJKPEAxAPR4n4vESjhJKEt7UNbYAVfcXgCuY4WWuUMRLPhFCFHxJPPtCpMneJqhTXua8+d4c8mwUw4GZQ6Sp6OdQ5c/hHDhDhf+IngkOkXSBs9ifx4Ax+n3CiJ8sTJjliQzMKGnfeJ3GPEqsIr+HkoSGappQcvvFm4LBJQgAJCQBYbQrcV8NS1vN06lVcGrg8oCrRmqpgUVoFXqldnqLC0ZVOc+Fg92Fn6P6wQxuWBKwAgpo7MacrdeUGOFsvHtgVovQsC3bxPu0BK4ZXN/1EpYXD8mr8BDOjNJidQUAQGZtu/xvBzDZXKloIly0uRWgqetoGf9FmKNUlILOQ296bftAL4x6VrKQN7gb8u8MWLQUoTX+mNcZkktBHswAd3O49YgTMxqUs4BIeoPkHrAaYLHFCiCSWvyg5JWFyy5ooc6iE/HZ17NKiEgU2+rbt9YVZvF80pASpyd2t0HxgLLx0oCXqBIA237+vpCXnM82d03flW9drQvnipaiErmNRnD159hBfLc3KgEkBQFWP5W43gFrHYtdNJNKt57tvHAY6YpT82ry7Hzh9xXDUuckTKS1BtQcV+xvATE8K6VFyNJFDWlm7wELDZ9NLCvIpBqfOCeXcdzpAZntQizcucRsLwwSsEUaqnF6H3YlYrhoklWmgAuOVfpAN+D4nOIkilbK69+XlCDjclUZinDly58MSZxMtJYkAGwNz03j3/VT/8AKPMgGAuHNuJZckgOHJ/D2jpic9R7JSk1YW697RVczFJnB1LqDcmtrdo74KeSCjWAk0UAbj1gCMrOEmbUApdiWox82huxWYhEppaXDgEhrG5aK7XICCpvEByep53vzjGEzSYizaauxd+T/CAbk43UguCA4pu9nha4pk4aefFLKVJuU8+Zox/vHZeaKUQoMA/Vz57fCIWNmS5ihdJNyDubv/eABZRwmMQtkLICbum/V7PHsQBhdaUIIJLF28R5ksT2D0hzw+OlykJ0CjXG/wAIhZvlwxDKDAm+/nXeArdeDmzC4SoE15vBbBcA4mZKEwsh/wCkgk96CHfAShJACSbCvTm0E8Lm2xYcmq/Xt0gK9/wTMBKQoKa/hLAs1oKZPwF/MQF+KxZNBT8qIseRPkO5IBIqbP8AlYISsdJDBJcmzB/OA0w+WSky9KkpZgDy7R0wqMPKdKAhA3YAfFu8Cc/zCzKo+z12ELZzJWogk0/PI1gHnFZmgUSxPQwLzPiGXKSPaEOqgDs/3iucdxHNBNCAKEA+v51hYzrOFTFEqDpsNQqm22xLwFhrzITp2pPubDcjoeXSkGZmYykStSSAq1TzevxPKK54fzSWA6l6dKNvvz2jtMz1IDIU+o82buf2gHfKc8nJWE6yRyIcHoIZ5+bnQ5Gk79/z5Qg8L45iFKAexezGlK07Q7T83lpQFKAIG/y+UAv43Mpj6khRo9qchXYQlZpnqwWJNQ4PnzNqg2izJudSlSyUoLKd2r6bwn59gkTE/wCWwLkFqjo4gEw4t5WlTuXNQaxxmYNylnFOQAq/OGLMp6QgVchO6en5doVZk2bMHhJbux7dR0gPYOUjWSVBxd6/loNYApSsFKifM1r9GgB/CLuEtR6l3NPvBzh/BLuAPEKkeV3/AC8A4YbMirSNQfn8G39IOLxUpKUhSUhLVLNXm37wo5fhgJgAuX/B0hlwGWzJgUlQDA2fny6U9YAphsVIKmIdNKgve5I7iDacPKnIoXpexgDIyTR4bFmoX9aQby+WJKQDV+XJrwCDxBw54/CaEmqQ5BDO4/N4XZ/DszUWUW8osXOcUgKUEl1kmp7WG8ew+Y6kg+z25H7wFTrnqZmobHl8+cEDiWYOQe3oeUS5OX6idaXL/wBqX5xJnYJDvoLNvtUtX6dIAXKxRKQFPsAfOveJ0tCCHdQPTflaN5kpJcFKnAu1AOnxjSTNGl/Kx3sBAdU4IsPE9HY/ENfptEHEYVSWIem3JudYmysahRuxZ7t67R2XjHcJKSGfn+GAFy5q1UW4ALuKV5QSwmbBJS5uGPINy5x1y3AiYFB2qLmvrHHH5KtBoCaP05bb0NICYnNkGiiPnvHLFTUliCBsC/0/LQuOtKwNid6tTrEzMJB0pdPwaji792gJGLx7J94qp/uB8onYLibSEuQAzHs/ptCwZ+wAUxta3PrSMoxkkaXP+61etLdoBvxOeSyoKJDHq4bm2+0D8fmCF+LUBSjU37/F4VMYr2qwJSiwemwAq5jgvCEbKJfn8WBvAMWY4ZK0pUhiebjYUpC/i8tme8EOXqnffYxsccpJAdQIsqo2+HlHVeOmGgK6/wDa7Hn51+MALVg5oegSCWIew3t3ghl+UIQvWsuLtt6945TssnqDl2VTp1JLR7D4OYFgLKg1Bu29eY6QDhhZyUEEMElgeXpvDRmGYSEy9JUGPMWfn1isJ85RX7MKUQGrQMRyHKJZxaBLabqJUzWoa1Px+UBYEgSky2dwaj03iPnK0KGmUD4b8rcxzMKSOIUywlKg5LMpqft3iRheJgAadBb1raA3xeDSseIDtR/7wKTJCCTpOoUBcVEHJMz2622B8PIv3erxCzvLlylFQKlhqDmewZoCVOlhUtJuSALfQR7CHcH/AIvSn0pAaRiJoCUqlLqWAaxPNjQW+Jhgw+AWhGpatI1UFS1N2+bwHRS5fhUpenSXZ+R272iblfEySnSCP9xoN9jcwo54kLBVqYJPKnaB3tFIQDqICjbsNuvltAWjk2dpM1lqckFg/wAHhklY+RMKkhTKao5dYoGdjlJIUKNva9YO8N58xdSjQc3p6k7wFhZll6faupXhuCKknr6RFm5+oFkpUUigYK27QMzDOELISlShS53/AHgKrMSkkCcGHNbfSAtqflOGJICkgihA26U7xhGQ4XSUq8T839I2kf8Auj/y+SYLwAiRw9hW0pe3M28xELGcJJIZChff68zDIY9AV3i/09WS6VJf8cGN8NwRNCSPDRuVvvFgx6ARsJwXMSoElLOC717ClINzMnU1K+YfeD0egFhXCyTUpDvekDsdwkspoAa2JBH7Q8R6ApXNuCMWSQEUrpYpt5q2gEeBscC5kukc1JA+L9YuXi33R/tMBdxAIGXcD44K1DDqHYpI8mVzjhjeCc0Ur/28w2rqSR5B4vXJ/wDKT3V/9lRNgKVy7g3F6R7TDTQQX94b/wDIxLx/C2LUhhhlOLW+9+sW/HoCnZfDOPUPHIUGAADjbf0jpK4WxYqZCipveYE2tfrFvR6AqKXwjPGonDLL9E0p3u8Asx4KxpKlIwcx3oCU2/8AJovqPQHz0vgzMwmmDmEcvD9VW6RpI4DzGpOEXXqn/wDUfREegKTwPC2YIDfw67vdP3+kG5GQ4px7SWpIJDlShRvOLRgbnNk9/qmABTMjAQoS2UtrOCfMPC/nGTY2ZKUhMlfQuBQcq3qYdcn/AM+d5fMwagKBx/CmZqthJjAUDp+qrxwRwZmTMcJM7goHw8XWPoWPQFBq4Mx6k1wkwHuitDShbeNZXA+PSKYRbk7KT6ufSL+j0BReZ8G446UpwswgXLpZ+bFUR18D5gCww6yOfhr6xfkegP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6" descr="data:image/jpeg;base64,/9j/4AAQSkZJRgABAQAAAQABAAD/2wCEAAkGBxMTEhUTExMWFhUXGBsaGBgYGB8bHRoeHhoaHx0aGiAaICggHholHxcaITEhJSkrLi4uHR8zODMsNygtLisBCgoKBQUFDgUFDisZExkrKysrKysrKysrKysrKysrKysrKysrKysrKysrKysrKysrKysrKysrKysrKysrKysrK//AABEIAMkA+wMBIgACEQEDEQH/xAAcAAACAgMBAQAAAAAAAAAAAAAFBgQHAQIDAAj/xAA/EAABAgQEBAMHAgQFAwUAAAABAhEAAyExBAUSQQZRYXEigaETMpGxwdHwB+EUI0LxFjNScoIVYpIkNFOy0v/EABQBAQAAAAAAAAAAAAAAAAAAAAD/xAAUEQEAAAAAAAAAAAAAAAAAAAAA/9oADAMBAAIRAxEAPwDvjshlFC1FHisCDdvPr6Ql42eErCUywksCoiteVaesXDmuWUSBchgLJFN+kD5XBUpKjMmMpxVu706dHgFL/FipGFCEMZhSQC1O528oXsGMTia6qKD6lO1OT9Yk8dSEoxCgg+HwsGHLpAv+LmOkJFdgHAHeAIYGeuUoPM1KTb89YbMsxylOXuHJD0Yelor/AAaiJv8AMTdQ6G23mIe8vwq0J91gWIAp153rAOGQ4yaoUA1EXPPr5wy4JK9ISRpPQUaAfC8sHSa29RSv5WG0CA4YfDJS7B3v+0SExkCPPAejEZaMNAZIjDxkxqPSAzGpHw/PSNhGCYDwjBMarWREWfimpzgOy8QLiIWJzSWkalLAAJqbBix9YXc64pkSVaVzEhWwsR3ioeNeLlYiYUocIowBuOfTeAsbiT9Spct0yvF7wd+XLn3gNL/UhKiETAWUKnuHryEVtluK0TEqWkkgOx3Gzd2MEeJp8hS5SsOAnWl1jlf94CbxXlgSr2iS6VHVfp07wFwuJmghSVEKDBNwOtOgeDkqcJmGlhS6hnT6DuLQKzBCUkJRUB2oB7zbi8BOxeczFJ1B2Szqqzb/ABiJLxkxQIGpW5Zyz3eJWBzfRhpuGVKCtYOkmrPQ+rRnhPMkSJpVMYpCAK8wat1qIB2/TXipRKMOo0Y6T25+sP8AKz0e0CAoGrW6/tFF8NqCsWDLSyTMKgmo0pO9Ki8M2b48SlKIX4tRJahfpzgLsw2ICrGJKTFX8F8aCYUyVM+x3tvzL/OHxGPKlBCfM/t6QBYR5o1TGwgFTOkKSdSuTFjYecL+a5muiEJLAk02H4YbuJMMpQBS5G/Tr68ohYPJwEe0IGq5BFDS4gKnzHDlcwkvqI+7Gne8D/472IUAhLkVNz59Yf8AiHCHVqIYBiDuzdNvvC1hsgOJUWSXJejc7t2gF3JsFOXN1aSoq6fa1AIs3L8umLSlKQXpVQI73vB3hbhiXKQXQAqtRerQ0ScOEgADb884CLl+EEtCU8gImiNtMZaA1EYPKNo1IgPPGrxlRjVKngNgYw5j0YBgPBUaqVtGFxzWYD06YWpFYccZ6pC1MojYGrbbbw653m0vDoK1mg237RUWfcXImr93mCHuA5HlAKGaYlay6yt1Grm/Z9ojGSpBSXoKs9wTsPSHNGGw+NNAUFIoXY9ma0L+PwKjMWkA6UGhG6eXW7/SsBFzXH+2VLU2nTShp13pDBwfwUvFp9q+lD0JqerelYgZdkYmstayEk77mzFulIvDhXBIlyEpSABtAVJxXkxlEpGpgNII35Up0gJgMrmrBWxPXy2j6BxOTSpilBaQoGpBFHgXjclw4YJlpDUYU7inOAqrK+E5053cA0G+7tWJeb8DKkKSFKT4iSCR05/l4t3I8rQkWoDQcvx4D/qRgSZAmIQVlJoBcO9Q9oCsspmy8MpRCgpRo9xQbDvtHHNTLKirVrKqg0AB3dtv2jOEymY5WQClwFAmoJ3r5esCsVJUCoEFNaB7jZhv3gJOVTzKUJg1MfdVppfpy+8WnwLxOmaoImKZaWbVQqcbPv06RXOOx6FSJchAsnxlgyWILvzv8Y4owk6UhGJSWQpTJrzDavTfpAfScqY8dW6wo/p7m5n4VJWXUklJ8ib8zSGx4DmkliSK1aAWIxcxSmdm28uneOuf50iQHUphtWpMI07i9SlnTWuw5NXrANyZEqevQoA0MT8r4elSVlaAXILOXZ+9YT8HmJVMSoBty2z84sPBzNSQekB1AjMZjWAzGoVGi1tV45/xAqxgOqjvGpMRMTj0o/vEVGapapHy/vAEyQYyLU7xBwmJCgSDEkzAYDch2jdCfznGAqMhUB4JaI820d1xBxi2BPSApH9TsxWZ6kJUWQAEgdb0u7NALLTgBKInJVrIPiPi2vRiLfKNeLpj4qaoH3pjH9r8h+CI+b5SJKUKEzUtX9IqOrnz2gN+FsOr+IQEkka2SpiaXYnk1aw74vJQF+DVpFwaja16fm8KnCa9OKSNjsKbfSLqyfDpSg+EB+Y6fttAL2XYECVUXFGTY0pSCEnHexPhqf8ASf23MHE4QaCUqvQjb8/aEXMsKElSlFykmgsfN+5pANozlS06kJdNQoks3ZoVMbxdLTMYrAIcF7f3hQmcXTwTpYprppct8vLaFnFT1TFKWS5Kn90gevn8IC/OEM8ROQ+tOqvhBsHNSL/hgvjswQfCC5Py78+kUFw7i1pmhTqB/qFQQ/1baHMzpi5rpV4P6GN+4JeAccbl6ZqdCEgP/pF+kBMf+n/tEhRISsA+7zbzhu4cQr2RWoHUzBxem3SOGY5v7GWVrdhT+7CApLF4JcqYErDlBqnaht1eJWOzKbi1S5QQAEE6Zaa1FtTWTSC/EGZS8WoAgBYJY8g/W8Q04wSUgyhpIuUi9WLk3eAauG84l5fKEtQUV6iogC7u7dOUH5PH6VJCgkB+Zr6PFOz8TMWSSou5ar3Nj2h+ybgtUyShZKnUH9YAHxhnC5kzSVaqsALXLP5c4GyyZUsqc2uKsfh8o5ZlhDqsdR623G0cps4y0FJNTsQ7/aAM5Fm6lTGL0b09TF1ZKs+zTrPiZ6WikODEj2ySpg5FNz8esWhmPE0vDga1Oo2AN/ysA4GbEDH5uiUCVqttvFeL/UhatTStDWVqBbuDCtn3FE3EqPiSGBcCjtbd3MAe4x48K/BJJA3INXfvHuHeK1JQpUyYQEpqTV+25NIrvWyklyHL/wBvlBTO0fyZa0DwqYqcWewO7vtaAkZ/x9NmqUJR0A/+Rryq0BEcUYgJYq1COmV5hIl4ebqS88+6SLV/YdoiZXlX8RM0a9DJ1KNHNnBG8BZPCPGCSkFcxjTUCefJ+kG5P6gYcg+O1mffftFGT0aFrSFOEmik/Ddozh0qCwlJL1bmbwF/cNcVe3mKQdrUv26faHDXSKX4eH8CEzsVMSgKHhT/AFdobMt/UbCrVodaTqIBUKGAfFLpCP8AqPm5kyNCFFKlG45b70v3g9jseFy/5cxLqDpU49BYvFU8WoxClGWrVMAepFqu7/GkAn4eWJqj4qquVW7vsSW/DG2Ky5UtTqNGJBJ1U894LTeG1IKfaTJaCqul2LU52o1niXisLLmAIlzAspNRdtjX4/tAQ+H8GFr8a1ICVBzc0a7+UXXgFS5cpgXTtz6v+0Vfw7wlMVMA1lgQ9L9erRaKMp8ISWoG5QALPcxmollUtTaaq2cbt1hNmZqnS6lmYpTnTtY3p+MIOcVYMhJQVB1AijgBvSoI5QpcJYErxWmcAZYpUtUWZqmAWsexXRLBiA1W+G/WDi+J8OcvThfYKVN06QwoCKaiSa94OfqPIw0qSEIKdWoAp6V+vziu8IQSNb6fdILgHpASMtWr2gYtYFxYg+p6w9YDGiVNSU+MKIoKCpq9e9IjcI5CjFK1MAm7gBuVOos5iJneSqwuM0JJVZSQ3vD8G0BdmX4s6QKN5nteAnFuVLmyyEr0pq5O1N6RG4WWrSCoEEgU5cqGDecKM1Ps0uOb3P7GAp7F4U4dZYvQm4Ozj/jAtWNWC1So2SkPQ2tQ9mhu474dmSmWCCP6vh8qQq5Xj/4eaZgQFuk0LJbvy7dYDhJUVKGokKCklQKWIFNgHb7xf2VTWkywgpCdIZuUfP8AmGNVNmlZToegSC7b3DOT9YtfhnPgnCyUkuUoAc3pSAQsyUbpJBdn5dR0juvAoKUqV7xDuat35bwdyzLhOmBFalr2dnvtHTjfJBhjKMolj4SDUMBe79IDfh3h5CUe0URMsRpIe16hx6wk4rEqn4j2YJCVqa76QHpBrJ89QjwqJAUQCrl5d9ojcRcOqCf4iWQUFQLg+JJ7XPOAg5zg0YeaqWDqIGovUmnN45Z1j5K0ykypelSXKmHM8zt9xEQ4efiFh9cxYs6S9DYkxMXw/inCVIYvWjfGgpADZeZlLp0g36u93qKdokYaSF0UouRYelb9IZsi4FSsl5jKFkjns8ZwXBM1M3WpPhSXLM4bkIALO4KxBTrCARpBqWcnnqZ9oBYiQpCgFeFTkeHpsIs7NM+my1AeE0Zjya3eBPspcwp1JDLL6TTTW4A/aAr6UoJIdLsq3M1ueUEsuWAsLCRqBtybeHTPOEZehJkJ1pJqXqImZBwgSC7BQ5/nr0gK5zCfMxM5tXiWWqSwA2P+m0dMTliJKUaZxVPc6kp8SQTs4iZxTw6rDTNBLiqgQNibVN3eI+TYWSuZonTPZoSlzsVdOp+0AS4dzlaVollRY0AsBsQHLtFlcUZsmTgzN0DWWSHNyaP5UilscmWiav2KiqWLF6/doc/8Sy8XhRh1IKJiUjQdiQGqYBfwuDm4ormrXpSkn+Yrc8n5QMQTLmMlQdJ8Kh0DsfvHXETJiAuUpwEqJKTz5E8rx0xOWTESPbqUhiyQnn0bnaAtDgbOgtAKiEkCoodXNv3hyxWdIHhBSks4ch26CKAybFzBMSENpDFi/Owi2MvnyJjFSwlYtS3QneAXeLsZNEwTEglLgMNjuGG21esBccJ0xaJ0tw41X90gsXIcDtFvHh6VMSp2KVCjc4G47L5OHkzUaXURUAWe3pWAojN/alSytRKnYE1FTdzYwczjhVEnCDECfqX4Szhi7UvyMezDKZqyn2ctzWwuOtwGjnK4cxCiEeyIIcspQIHMM/m4gCPBuPmYeWooA9/cWpu5fzeGeZnmoCZPSykm9KnvtaO/CvDqZKdExT02LlzXsAIk5rwfNmLKwoFDBk8wNhygNuGc0BUTXSXY19ejw4z80lITrVpB6t+GEjK8KnDnxeEO9XLDkGhd4vzdExehJany9d4A5xdniMYlcmSlVP6uZ5fGkIGCnS0TtU+TrQHDabFuT1F70jMvFsQEjUS/ise8NeVZJInoBmIZSveI94X3u0AE4gzSRiBJl4aSEBJuEaamwAHOLDyHhlScPKCmSdIJDWJr9YFHAYDALStSQpbWUp2YXrv9oLD9RMJ/fTAGskyJOGSZiz4muTbpCT+oeYe10sXUk2T+dobuPZ5Ql9th8wOsUzjcQVE1oVVP7g3gMKlgkO6C4eyhUd6QSxOYK1JQhX8tKbbHk+20Rsyw0hKUGSsmY3iDlrX6FogSA66lk3u/r+0A7cJZ9LTMSNFSWOoA+b3u8WynCImJBUkFxyiseEeFZWpE8qoGJfzs9XqIsxOYS0i7NTs0ADzjL0yzqSDW55bNAP8AxAZKqsvzt19YN8U4qSuSo6mYHp8ekIUxEuY4QoFQHio+1hXtAF+IsxkGWmaEJ1FwBu+9OwMA05oiYfGkp03JL02PrCpmGdhK2YqCXDks96AGzfSG/hDDpm4SdOmoCbBC2Z2F/It8ICx8iwcsSUFJdJSGf8/KQQVIQhzQPUmFrh3NpcuSAFayLsR8eXSNMXxKmehSEBjUfhHwgE7jZS5kxSa6SfebYGK+xUkpFQGYtqDG/rFoTRqLTEm5IIdg3+rZvvCtmmV+0KzoOol6EfnPaAX04Z00IUXoGDVFXepIjU4OcgOUkA+K1NNQ/QVg5JSvCf5lFGyaP62DxGzDiyaskui1tAIHSAj4/AzFSfbqTRJAUTc2Hp9YHypSltVRAdgbbfSH+VmScdgFyEoCZiBq0pprCf6kjvtCEJ3iDeGobnUgFuVYCZMklCgpB1PtdgOXZucGsoyubPKZoUUoBDkAPSrdo1zKfLwyBKotbgnknpa8eyri8ywQUJY3CSQS3IHlAXlk6wJaEhTkCBmfy0rUXIIYBtx+feK2XxohRTomFHYNY79DWCsniRK3W4ISPEGZ6X6wDBgcKEKZCeQtbenw9IP43KAQJgABArQV/d4F8J8UScR4EAgjn/fvDHj8YmWgm9HaABysvStQ8W4saGGNKQAwaEc8RhisI93cc6tRvWEWTxljJk8DUzlmejVqdn7QFqcUZclUhTJDhzQN3iic3WozT4dLCtDT0ixM840WiSEuNaqEEA7V6PWl4rsSyt16XQ9VNqLirHYX2gI8rV7wSsMB4tLgAXJHnDZlPESkyJx0JKksHA8LGxgNj82WuX7LwgWcGlO0cZKVJwxNdM06Ek0Ap07QGuA/9ViAJ8wpSC7H5Dp0gviclw2o6Z4A2cftAnKsqmTlqEsgMxD7lt32jjNw7EhQDgsWtSlIC0P1OMwJSCSaEODTzf8AKQmYHJ5c5BUmaEL3Cq8vx4ufHcPJnIKJocbdPz6xVec8ETkzNICSkP4iSOdS3TlAKJdKlNo8P9SSCPKGXg7h/wDiJg1h031A/Qd4g4rIP4dipYpdKa/P7Q3fp7nMpOpyb0SaM92p8zAP+X5BLlpASAANm3+0Qc0wHs3XQU94Dlz3hkkTQoOLQC4mzSUlCgtVGIIFS+0BWXEmLmJSpXtEkOyt6baRCVKxhSoqBOkig1M7ml+TR0xal+0ZVAC48Qo5p5Vg9w7/ANPGEnfxHszO8RZbAmh0hB5HmIBeynDyJs4HEFQS9WFD3PXnFl8TZthJWG/hwtIGkHwm3IsO1jFRy0HwEiocs5ol6BjRo6BRWtg2pawkE/0i3JjQwDHlufSkILrVUsE6XNyX7doZ8plyJo/9LMejqBUxH1hR4i4cVgxLK1e0SsAPYg9Llok8A4MGfqckpNWDc2PNrwFhowawAPee5O7/AI9tonSMsCE6ykBvx/z7xtjFICQpJ6b1PR4XeK88mBHspZINjp5N6d4BK43zATsStKU+74QBvuSKO8LhMuxlOwoygT0BFK+cSMRdTVNTzI5122jjPm4b2NEKM0m+ou+x5MIDOQ6hNSEkoeYUgtYG4J+Yix8q4KIUqbM0kM4IYvfyMIOR5fNxE5CEUIAKi1upa7vcxeGTYNegJr4RV99oCnMHoOPHtwTLC1vrDHdn+AiLxBNQvEKMlLIKgJbDtUv22h6494PIK50sJO5SC5JAuKekV4qWpBHhUlSSGJBYHc7dIDGIkrlKCZgAJse5qe7x1VOKikOx/K03aI2PxExSgZqnV/T0grl2JQkMUBTVBUL7+VYBh4QwK5KvblSUhA/qUWPSlOcE+JP1DC5JRLQpKlADXyD1vV4D8TZgsy0S2CQHUwLPUM/OA83LVywlcx63rzFC+0BAn4xaiXUAaC7MPLrHTK5M2ZM0AhLVduXI7RMwq8OJKkTEH2jkhQuOVd94GS5xlMTcp5MSNqvXtAM2IwaVS9CZgKh4qHfq9CDUQPynNV4cLSEhSSX0k2I3LG0QMLiFEihIfwjcEc37w+cGrlTyqRPlJLsx0mnIQCxgMBNx2JJEtKAWCtFEoD1JNiT94I8bY1KSMNLSEJQR0FB0+sPub4QYWWUyEFD2A9TTtFWT8rnz5hJCioXOk/jwHHDylklSDpe5FjWvzjdEhTf5ZVetK1hpyfIVSil2OpNt73jXGZcQtQ1AMWuBAXkqFDivOJEvVqqpI5tzv0pDZiRQ70PSKN/USer2rO+l6MWaredYAVm2aImqfUamtSwH2jhk09MmaFJU4JpVvlEFGWzVSDPEwAD+k0safhiKjEA6FGhUr41uR9oC88rz9Og2t4WPqD+WhR4hkFfjKlUL136erQc4SwoRKRMmC9hy6V+d4aZmXSpiQQnS4e3Pp9ICksZliij2hRRVHrdnPlAXE4WYNNApyWcAnkBWtPpFw57w7LRK0gq1KU9DtCycGfEAC6XcV8VAzDYVekAh4bJ5kyiQVKNLu7ct6UgnmXB86VKQspLG4KmIPIPvasZRMXhpwmgFxUB7vc9AfKGs5zMzGSUoSEaWABU5LAVdoBEly8ROmJQ8xZTQFa3CesPOQ5QvBpAXp1u9KqI5259YkjI1SUaiGWQw+FY4ZbgDVaiSepNd7+UA6YeQFp1tqArbdun5eK44yzdftWZnDEgMGrFjZLjJaJYlvWwB33aFjiJGGBExQQOh+Ft4CrcbIZRSbuCWrf7/AHjpmmGKTRRBPMC1qmJGf51KXMUUSwRzcB27fWCOMxOEnyQpCFCeAxSW5CoO7coD36d4qZLnES0hRUwIUewq3ePoHDIDDqI+e+DwpOIcJUKtZzeL5yvHhSUvQn0rWAnzcKCKi/SAuN4dkqU/swbOA0HCul4BZ5xDLkggqGvkDbqYBO494RlqAmS0pSu2yQbtaKyThVypulYcg0S2+3kYsfEZz7Q6lLd2LvSz0r+NCpxDiZU1ZUiqnc15WI70+EAUzXK1T8OiYlAC0pqKVF6tXUKQqLxU9ghWpgQGYuQb0N7ww5XiJik6QFKflv2anSDKeCZx0zTV3YG4f69mgAGE4MxM1CSzOHBNRSx5s23SG7DcGSky0omISssPEbu9n2HSHvh7K1SpSUrqR9y0d52A/mBQAZq8zy+cAHwfBuF00lioBqLdKxNyjhaThy6ASrcn9rQaSkhqd+npHZoCLi8EiYCFpBHyhK4oVLwKNUsArUGAL1+ApQw/qisP1ZwKlaVJc0L8uldqj5QCGqbiJpXNSVBL3Jp2A8oFLxBfxTC+9XiYrNynCiQPDU+0J32YRFTkWJmDWiUdJtbty6QH08qKc/VLJtM8TRZezb+Ri5TChx3gVTkaNNNj1+8BRmGy5c1CilI0B3BWwBFyQdoirl6VJSSkpIdk+6PiHekMOZZBiUFY0q0qbVoBIPT86xnKuEZqzqUDKSz6iw/4gfEVgGjBcVLTg0qCRrSi7PUb9BEDJuO8UueEqLpIqGb+1zAiYmYgKT4iEuEty22ez06QJw+cCXM1gAk3fzgLbnYtUwpUVDdqXiXKwTmigGqDs8VpkGcGbNAKiCo7W8osdc9UpJKmYDntzPSnKAA8XZWsgH2Y1G6gkMwv1FoA8P5OqTNUEmjUAUXJhuw3F8mevQsGtA3X9o5ZmlGHmpVLZlVZ+vM9YBryiUFSU6x1qLGA+erky3qkM7hw7xMkZuVy1FI7f9vd4rLOMuxE1cxanYF9Sjs+x9PjAdswzxMooILm9D827wnZzjFTlal+EbJrbnEzHYdGsoerEgbPfUDu8D8CsSpyVTE6kpPiDFqdIDTIfYib/OlialVAbMTz+MZxMhMrFFMpikKDC7AkEj1pGuZrlzJq1oRpQqwAIAVdh8Hhk4Y4bm6RiNNCxGp3KW5bM0A7SJ8tMvUgJBapAcpPZol5RiPDWhuz9v3hSw+MMorAqFBi557mM5XmJWpctTAClKFq2Lv+CAfMZmJTKUEr8TFwDtzio88xMxWIV4yEtzNHBd+tPlD0vDlTlLgN1fseloXsbw5ORM1mWogmtHDbPAL0+erRpDkK3At8O0DkSZoKinVpoCfvFj5blCD76am7fLpBFfC4KSUeFJFQaD8aAWODsRN90hmsf2s8Wvwyla0JWs7M239/7bRE4dyKVKDt4mqL06wwScUlL0YDlb9oAgIi4olI1Au2zP8AKsRF50hLuW5df3gFn+f6WKSkOBvZ72gGPAz0kFJPieu1WieDFZ/9ZU6FlZt7z+lPrBfCcUOfCp97N5Hf0gHOYsC8Cc6y1OIllKvJj6vEXC51r8MxIL3aoarfSJ4UlSS1KsG6wFC8Q5SuROUkp1BKn1Cym3Pao8o7S8/nsGOkNQBh6NFkcbZSleHJCf5lx1bYv8opzUpNHNOogPqaI+MwomJYxIjnPWySYCuuM1jDJIlkmYoM7eg5RWWJzGbpKNXhd6v6v8otnO5omnSpLpTUk053ekDFcJSsSNLMW94N9N+vSArWXjlhJAPiU5JBrpawf8pHHA5ZPmS1zkgJSgFXcjcdfSGfM+EDJJCAVLSK0oRzDfGFqYqZLSpAUpEsuFJo7GAgIxZQUTEkhXQGpBua2taGjC8TGaPZzlJSlvee9ma9fhAvLpeGCNc9SfdZCKkjnte0ROHcKFzUpUDoqaigBonU1oDbHYn2E4lJNC6en4H+MccVnk2YCCslOxexu3P8Ed81KROUCkkAsHpXZgNoCKlJBTqAKH8TBvynOAOZdxZiJQVpmAg3JBJqbB/tHf8AxrP/AMtaipJuCliQbVH2gJmPsfaEyaJKPEAxAPR4n4vESjhJKEt7UNbYAVfcXgCuY4WWuUMRLPhFCFHxJPPtCpMneJqhTXua8+d4c8mwUw4GZQ6Sp6OdQ5c/hHDhDhf+IngkOkXSBs9ifx4Ax+n3CiJ8sTJjliQzMKGnfeJ3GPEqsIr+HkoSGappQcvvFm4LBJQgAJCQBYbQrcV8NS1vN06lVcGrg8oCrRmqpgUVoFXqldnqLC0ZVOc+Fg92Fn6P6wQxuWBKwAgpo7MacrdeUGOFsvHtgVovQsC3bxPu0BK4ZXN/1EpYXD8mr8BDOjNJidQUAQGZtu/xvBzDZXKloIly0uRWgqetoGf9FmKNUlILOQ296bftAL4x6VrKQN7gb8u8MWLQUoTX+mNcZkktBHswAd3O49YgTMxqUs4BIeoPkHrAaYLHFCiCSWvyg5JWFyy5ooc6iE/HZ17NKiEgU2+rbt9YVZvF80pASpyd2t0HxgLLx0oCXqBIA237+vpCXnM82d03flW9drQvnipaiErmNRnD159hBfLc3KgEkBQFWP5W43gFrHYtdNJNKt57tvHAY6YpT82ry7Hzh9xXDUuckTKS1BtQcV+xvATE8K6VFyNJFDWlm7wELDZ9NLCvIpBqfOCeXcdzpAZntQizcucRsLwwSsEUaqnF6H3YlYrhoklWmgAuOVfpAN+D4nOIkilbK69+XlCDjclUZinDly58MSZxMtJYkAGwNz03j3/VT/8AKPMgGAuHNuJZckgOHJ/D2jpic9R7JSk1YW697RVczFJnB1LqDcmtrdo74KeSCjWAk0UAbj1gCMrOEmbUApdiWox82huxWYhEppaXDgEhrG5aK7XICCpvEByep53vzjGEzSYizaauxd+T/CAbk43UguCA4pu9nha4pk4aefFLKVJuU8+Zox/vHZeaKUQoMA/Vz57fCIWNmS5ihdJNyDubv/eABZRwmMQtkLICbum/V7PHsQBhdaUIIJLF28R5ksT2D0hzw+OlykJ0CjXG/wAIhZvlwxDKDAm+/nXeArdeDmzC4SoE15vBbBcA4mZKEwsh/wCkgk96CHfAShJACSbCvTm0E8Lm2xYcmq/Xt0gK9/wTMBKQoKa/hLAs1oKZPwF/MQF+KxZNBT8qIseRPkO5IBIqbP8AlYISsdJDBJcmzB/OA0w+WSky9KkpZgDy7R0wqMPKdKAhA3YAfFu8Cc/zCzKo+z12ELZzJWogk0/PI1gHnFZmgUSxPQwLzPiGXKSPaEOqgDs/3iucdxHNBNCAKEA+v51hYzrOFTFEqDpsNQqm22xLwFhrzITp2pPubDcjoeXSkGZmYykStSSAq1TzevxPKK54fzSWA6l6dKNvvz2jtMz1IDIU+o82buf2gHfKc8nJWE6yRyIcHoIZ5+bnQ5Gk79/z5Qg8L45iFKAexezGlK07Q7T83lpQFKAIG/y+UAv43Mpj6khRo9qchXYQlZpnqwWJNQ4PnzNqg2izJudSlSyUoLKd2r6bwn59gkTE/wCWwLkFqjo4gEw4t5WlTuXNQaxxmYNylnFOQAq/OGLMp6QgVchO6en5doVZk2bMHhJbux7dR0gPYOUjWSVBxd6/loNYApSsFKifM1r9GgB/CLuEtR6l3NPvBzh/BLuAPEKkeV3/AC8A4YbMirSNQfn8G39IOLxUpKUhSUhLVLNXm37wo5fhgJgAuX/B0hlwGWzJgUlQDA2fny6U9YAphsVIKmIdNKgve5I7iDacPKnIoXpexgDIyTR4bFmoX9aQby+WJKQDV+XJrwCDxBw54/CaEmqQ5BDO4/N4XZ/DszUWUW8osXOcUgKUEl1kmp7WG8ew+Y6kg+z25H7wFTrnqZmobHl8+cEDiWYOQe3oeUS5OX6idaXL/wBqX5xJnYJDvoLNvtUtX6dIAXKxRKQFPsAfOveJ0tCCHdQPTflaN5kpJcFKnAu1AOnxjSTNGl/Kx3sBAdU4IsPE9HY/ENfptEHEYVSWIem3JudYmysahRuxZ7t67R2XjHcJKSGfn+GAFy5q1UW4ALuKV5QSwmbBJS5uGPINy5x1y3AiYFB2qLmvrHHH5KtBoCaP05bb0NICYnNkGiiPnvHLFTUliCBsC/0/LQuOtKwNid6tTrEzMJB0pdPwaji792gJGLx7J94qp/uB8onYLibSEuQAzHs/ptCwZ+wAUxta3PrSMoxkkaXP+61etLdoBvxOeSyoKJDHq4bm2+0D8fmCF+LUBSjU37/F4VMYr2qwJSiwemwAq5jgvCEbKJfn8WBvAMWY4ZK0pUhiebjYUpC/i8tme8EOXqnffYxsccpJAdQIsqo2+HlHVeOmGgK6/wDa7Hn51+MALVg5oegSCWIew3t3ghl+UIQvWsuLtt6945TssnqDl2VTp1JLR7D4OYFgLKg1Bu29eY6QDhhZyUEEMElgeXpvDRmGYSEy9JUGPMWfn1isJ85RX7MKUQGrQMRyHKJZxaBLabqJUzWoa1Px+UBYEgSky2dwaj03iPnK0KGmUD4b8rcxzMKSOIUywlKg5LMpqft3iRheJgAadBb1raA3xeDSseIDtR/7wKTJCCTpOoUBcVEHJMz2622B8PIv3erxCzvLlylFQKlhqDmewZoCVOlhUtJuSALfQR7CHcH/AIvSn0pAaRiJoCUqlLqWAaxPNjQW+Jhgw+AWhGpatI1UFS1N2+bwHRS5fhUpenSXZ+R272iblfEySnSCP9xoN9jcwo54kLBVqYJPKnaB3tFIQDqICjbsNuvltAWjk2dpM1lqckFg/wAHhklY+RMKkhTKao5dYoGdjlJIUKNva9YO8N58xdSjQc3p6k7wFhZll6faupXhuCKknr6RFm5+oFkpUUigYK27QMzDOELISlShS53/AHgKrMSkkCcGHNbfSAtqflOGJICkgihA26U7xhGQ4XSUq8T839I2kf8Auj/y+SYLwAiRw9hW0pe3M28xELGcJJIZChff68zDIY9AV3i/09WS6VJf8cGN8NwRNCSPDRuVvvFgx6ARsJwXMSoElLOC717ClINzMnU1K+YfeD0egFhXCyTUpDvekDsdwkspoAa2JBH7Q8R6ApXNuCMWSQEUrpYpt5q2gEeBscC5kukc1JA+L9YuXi33R/tMBdxAIGXcD44K1DDqHYpI8mVzjhjeCc0Ur/28w2rqSR5B4vXJ/wDKT3V/9lRNgKVy7g3F6R7TDTQQX94b/wDIxLx/C2LUhhhlOLW+9+sW/HoCnZfDOPUPHIUGAADjbf0jpK4WxYqZCipveYE2tfrFvR6AqKXwjPGonDLL9E0p3u8Asx4KxpKlIwcx3oCU2/8AJovqPQHz0vgzMwmmDmEcvD9VW6RpI4DzGpOEXXqn/wDUfREegKTwPC2YIDfw67vdP3+kG5GQ4px7SWpIJDlShRvOLRgbnNk9/qmABTMjAQoS2UtrOCfMPC/nGTY2ZKUhMlfQuBQcq3qYdcn/AM+d5fMwagKBx/CmZqthJjAUDp+qrxwRwZmTMcJM7goHw8XWPoWPQFBq4Mx6k1wkwHuitDShbeNZXA+PSKYRbk7KT6ufSL+j0BReZ8G446UpwswgXLpZ+bFUR18D5gCww6yOfhr6xfkegP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data:image/jpeg;base64,/9j/4AAQSkZJRgABAQAAAQABAAD/2wCEAAkGBxMTEhUTExMWFhUXGBsaGBgYGB8bHRoeHhoaHx0aGiAaICggHholHxcaITEhJSkrLi4uHR8zODMsNygtLisBCgoKBQUFDgUFDisZExkrKysrKysrKysrKysrKysrKysrKysrKysrKysrKysrKysrKysrKysrKysrKysrKysrK//AABEIAMkA+wMBIgACEQEDEQH/xAAcAAACAgMBAQAAAAAAAAAAAAAFBgQHAQIDAAj/xAA/EAABAgQEBAMHAgQFAwUAAAABAhEAAyExBAUSQQZRYXEigaETMpGxwdHwB+EUI0LxFjNScoIVYpIkNFOy0v/EABQBAQAAAAAAAAAAAAAAAAAAAAD/xAAUEQEAAAAAAAAAAAAAAAAAAAAA/9oADAMBAAIRAxEAPwDvjshlFC1FHisCDdvPr6Ql42eErCUywksCoiteVaesXDmuWUSBchgLJFN+kD5XBUpKjMmMpxVu706dHgFL/FipGFCEMZhSQC1O528oXsGMTia6qKD6lO1OT9Yk8dSEoxCgg+HwsGHLpAv+LmOkJFdgHAHeAIYGeuUoPM1KTb89YbMsxylOXuHJD0Yelor/AAaiJv8AMTdQ6G23mIe8vwq0J91gWIAp153rAOGQ4yaoUA1EXPPr5wy4JK9ISRpPQUaAfC8sHSa29RSv5WG0CA4YfDJS7B3v+0SExkCPPAejEZaMNAZIjDxkxqPSAzGpHw/PSNhGCYDwjBMarWREWfimpzgOy8QLiIWJzSWkalLAAJqbBix9YXc64pkSVaVzEhWwsR3ioeNeLlYiYUocIowBuOfTeAsbiT9Spct0yvF7wd+XLn3gNL/UhKiETAWUKnuHryEVtluK0TEqWkkgOx3Gzd2MEeJp8hS5SsOAnWl1jlf94CbxXlgSr2iS6VHVfp07wFwuJmghSVEKDBNwOtOgeDkqcJmGlhS6hnT6DuLQKzBCUkJRUB2oB7zbi8BOxeczFJ1B2Szqqzb/ABiJLxkxQIGpW5Zyz3eJWBzfRhpuGVKCtYOkmrPQ+rRnhPMkSJpVMYpCAK8wat1qIB2/TXipRKMOo0Y6T25+sP8AKz0e0CAoGrW6/tFF8NqCsWDLSyTMKgmo0pO9Ki8M2b48SlKIX4tRJahfpzgLsw2ICrGJKTFX8F8aCYUyVM+x3tvzL/OHxGPKlBCfM/t6QBYR5o1TGwgFTOkKSdSuTFjYecL+a5muiEJLAk02H4YbuJMMpQBS5G/Tr68ohYPJwEe0IGq5BFDS4gKnzHDlcwkvqI+7Gne8D/472IUAhLkVNz59Yf8AiHCHVqIYBiDuzdNvvC1hsgOJUWSXJejc7t2gF3JsFOXN1aSoq6fa1AIs3L8umLSlKQXpVQI73vB3hbhiXKQXQAqtRerQ0ScOEgADb884CLl+EEtCU8gImiNtMZaA1EYPKNo1IgPPGrxlRjVKngNgYw5j0YBgPBUaqVtGFxzWYD06YWpFYccZ6pC1MojYGrbbbw653m0vDoK1mg237RUWfcXImr93mCHuA5HlAKGaYlay6yt1Grm/Z9ojGSpBSXoKs9wTsPSHNGGw+NNAUFIoXY9ma0L+PwKjMWkA6UGhG6eXW7/SsBFzXH+2VLU2nTShp13pDBwfwUvFp9q+lD0JqerelYgZdkYmstayEk77mzFulIvDhXBIlyEpSABtAVJxXkxlEpGpgNII35Up0gJgMrmrBWxPXy2j6BxOTSpilBaQoGpBFHgXjclw4YJlpDUYU7inOAqrK+E5053cA0G+7tWJeb8DKkKSFKT4iSCR05/l4t3I8rQkWoDQcvx4D/qRgSZAmIQVlJoBcO9Q9oCsspmy8MpRCgpRo9xQbDvtHHNTLKirVrKqg0AB3dtv2jOEymY5WQClwFAmoJ3r5esCsVJUCoEFNaB7jZhv3gJOVTzKUJg1MfdVppfpy+8WnwLxOmaoImKZaWbVQqcbPv06RXOOx6FSJchAsnxlgyWILvzv8Y4owk6UhGJSWQpTJrzDavTfpAfScqY8dW6wo/p7m5n4VJWXUklJ8ib8zSGx4DmkliSK1aAWIxcxSmdm28uneOuf50iQHUphtWpMI07i9SlnTWuw5NXrANyZEqevQoA0MT8r4elSVlaAXILOXZ+9YT8HmJVMSoBty2z84sPBzNSQekB1AjMZjWAzGoVGi1tV45/xAqxgOqjvGpMRMTj0o/vEVGapapHy/vAEyQYyLU7xBwmJCgSDEkzAYDch2jdCfznGAqMhUB4JaI820d1xBxi2BPSApH9TsxWZ6kJUWQAEgdb0u7NALLTgBKInJVrIPiPi2vRiLfKNeLpj4qaoH3pjH9r8h+CI+b5SJKUKEzUtX9IqOrnz2gN+FsOr+IQEkka2SpiaXYnk1aw74vJQF+DVpFwaja16fm8KnCa9OKSNjsKbfSLqyfDpSg+EB+Y6fttAL2XYECVUXFGTY0pSCEnHexPhqf8ASf23MHE4QaCUqvQjb8/aEXMsKElSlFykmgsfN+5pANozlS06kJdNQoks3ZoVMbxdLTMYrAIcF7f3hQmcXTwTpYprppct8vLaFnFT1TFKWS5Kn90gevn8IC/OEM8ROQ+tOqvhBsHNSL/hgvjswQfCC5Py78+kUFw7i1pmhTqB/qFQQ/1baHMzpi5rpV4P6GN+4JeAccbl6ZqdCEgP/pF+kBMf+n/tEhRISsA+7zbzhu4cQr2RWoHUzBxem3SOGY5v7GWVrdhT+7CApLF4JcqYErDlBqnaht1eJWOzKbi1S5QQAEE6Zaa1FtTWTSC/EGZS8WoAgBYJY8g/W8Q04wSUgyhpIuUi9WLk3eAauG84l5fKEtQUV6iogC7u7dOUH5PH6VJCgkB+Zr6PFOz8TMWSSou5ar3Nj2h+ybgtUyShZKnUH9YAHxhnC5kzSVaqsALXLP5c4GyyZUsqc2uKsfh8o5ZlhDqsdR623G0cps4y0FJNTsQ7/aAM5Fm6lTGL0b09TF1ZKs+zTrPiZ6WikODEj2ySpg5FNz8esWhmPE0vDga1Oo2AN/ysA4GbEDH5uiUCVqttvFeL/UhatTStDWVqBbuDCtn3FE3EqPiSGBcCjtbd3MAe4x48K/BJJA3INXfvHuHeK1JQpUyYQEpqTV+25NIrvWyklyHL/wBvlBTO0fyZa0DwqYqcWewO7vtaAkZ/x9NmqUJR0A/+Rryq0BEcUYgJYq1COmV5hIl4ebqS88+6SLV/YdoiZXlX8RM0a9DJ1KNHNnBG8BZPCPGCSkFcxjTUCefJ+kG5P6gYcg+O1mffftFGT0aFrSFOEmik/Ddozh0qCwlJL1bmbwF/cNcVe3mKQdrUv26faHDXSKX4eH8CEzsVMSgKHhT/AFdobMt/UbCrVodaTqIBUKGAfFLpCP8AqPm5kyNCFFKlG45b70v3g9jseFy/5cxLqDpU49BYvFU8WoxClGWrVMAepFqu7/GkAn4eWJqj4qquVW7vsSW/DG2Ky5UtTqNGJBJ1U894LTeG1IKfaTJaCqul2LU52o1niXisLLmAIlzAspNRdtjX4/tAQ+H8GFr8a1ICVBzc0a7+UXXgFS5cpgXTtz6v+0Vfw7wlMVMA1lgQ9L9erRaKMp8ISWoG5QALPcxmollUtTaaq2cbt1hNmZqnS6lmYpTnTtY3p+MIOcVYMhJQVB1AijgBvSoI5QpcJYErxWmcAZYpUtUWZqmAWsexXRLBiA1W+G/WDi+J8OcvThfYKVN06QwoCKaiSa94OfqPIw0qSEIKdWoAp6V+vziu8IQSNb6fdILgHpASMtWr2gYtYFxYg+p6w9YDGiVNSU+MKIoKCpq9e9IjcI5CjFK1MAm7gBuVOos5iJneSqwuM0JJVZSQ3vD8G0BdmX4s6QKN5nteAnFuVLmyyEr0pq5O1N6RG4WWrSCoEEgU5cqGDecKM1Ps0uOb3P7GAp7F4U4dZYvQm4Ozj/jAtWNWC1So2SkPQ2tQ9mhu474dmSmWCCP6vh8qQq5Xj/4eaZgQFuk0LJbvy7dYDhJUVKGokKCklQKWIFNgHb7xf2VTWkywgpCdIZuUfP8AmGNVNmlZToegSC7b3DOT9YtfhnPgnCyUkuUoAc3pSAQsyUbpJBdn5dR0juvAoKUqV7xDuat35bwdyzLhOmBFalr2dnvtHTjfJBhjKMolj4SDUMBe79IDfh3h5CUe0URMsRpIe16hx6wk4rEqn4j2YJCVqa76QHpBrJ89QjwqJAUQCrl5d9ojcRcOqCf4iWQUFQLg+JJ7XPOAg5zg0YeaqWDqIGovUmnN45Z1j5K0ykypelSXKmHM8zt9xEQ4efiFh9cxYs6S9DYkxMXw/inCVIYvWjfGgpADZeZlLp0g36u93qKdokYaSF0UouRYelb9IZsi4FSsl5jKFkjns8ZwXBM1M3WpPhSXLM4bkIALO4KxBTrCARpBqWcnnqZ9oBYiQpCgFeFTkeHpsIs7NM+my1AeE0Zjya3eBPspcwp1JDLL6TTTW4A/aAr6UoJIdLsq3M1ueUEsuWAsLCRqBtybeHTPOEZehJkJ1pJqXqImZBwgSC7BQ5/nr0gK5zCfMxM5tXiWWqSwA2P+m0dMTliJKUaZxVPc6kp8SQTs4iZxTw6rDTNBLiqgQNibVN3eI+TYWSuZonTPZoSlzsVdOp+0AS4dzlaVollRY0AsBsQHLtFlcUZsmTgzN0DWWSHNyaP5UilscmWiav2KiqWLF6/doc/8Sy8XhRh1IKJiUjQdiQGqYBfwuDm4ormrXpSkn+Yrc8n5QMQTLmMlQdJ8Kh0DsfvHXETJiAuUpwEqJKTz5E8rx0xOWTESPbqUhiyQnn0bnaAtDgbOgtAKiEkCoodXNv3hyxWdIHhBSks4ch26CKAybFzBMSENpDFi/Owi2MvnyJjFSwlYtS3QneAXeLsZNEwTEglLgMNjuGG21esBccJ0xaJ0tw41X90gsXIcDtFvHh6VMSp2KVCjc4G47L5OHkzUaXURUAWe3pWAojN/alSytRKnYE1FTdzYwczjhVEnCDECfqX4Szhi7UvyMezDKZqyn2ctzWwuOtwGjnK4cxCiEeyIIcspQIHMM/m4gCPBuPmYeWooA9/cWpu5fzeGeZnmoCZPSykm9KnvtaO/CvDqZKdExT02LlzXsAIk5rwfNmLKwoFDBk8wNhygNuGc0BUTXSXY19ejw4z80lITrVpB6t+GEjK8KnDnxeEO9XLDkGhd4vzdExehJany9d4A5xdniMYlcmSlVP6uZ5fGkIGCnS0TtU+TrQHDabFuT1F70jMvFsQEjUS/ise8NeVZJInoBmIZSveI94X3u0AE4gzSRiBJl4aSEBJuEaamwAHOLDyHhlScPKCmSdIJDWJr9YFHAYDALStSQpbWUp2YXrv9oLD9RMJ/fTAGskyJOGSZiz4muTbpCT+oeYe10sXUk2T+dobuPZ5Ql9th8wOsUzjcQVE1oVVP7g3gMKlgkO6C4eyhUd6QSxOYK1JQhX8tKbbHk+20Rsyw0hKUGSsmY3iDlrX6FogSA66lk3u/r+0A7cJZ9LTMSNFSWOoA+b3u8WynCImJBUkFxyiseEeFZWpE8qoGJfzs9XqIsxOYS0i7NTs0ADzjL0yzqSDW55bNAP8AxAZKqsvzt19YN8U4qSuSo6mYHp8ekIUxEuY4QoFQHio+1hXtAF+IsxkGWmaEJ1FwBu+9OwMA05oiYfGkp03JL02PrCpmGdhK2YqCXDks96AGzfSG/hDDpm4SdOmoCbBC2Z2F/It8ICx8iwcsSUFJdJSGf8/KQQVIQhzQPUmFrh3NpcuSAFayLsR8eXSNMXxKmehSEBjUfhHwgE7jZS5kxSa6SfebYGK+xUkpFQGYtqDG/rFoTRqLTEm5IIdg3+rZvvCtmmV+0KzoOol6EfnPaAX04Z00IUXoGDVFXepIjU4OcgOUkA+K1NNQ/QVg5JSvCf5lFGyaP62DxGzDiyaskui1tAIHSAj4/AzFSfbqTRJAUTc2Hp9YHypSltVRAdgbbfSH+VmScdgFyEoCZiBq0pprCf6kjvtCEJ3iDeGobnUgFuVYCZMklCgpB1PtdgOXZucGsoyubPKZoUUoBDkAPSrdo1zKfLwyBKotbgnknpa8eyri8ywQUJY3CSQS3IHlAXlk6wJaEhTkCBmfy0rUXIIYBtx+feK2XxohRTomFHYNY79DWCsniRK3W4ISPEGZ6X6wDBgcKEKZCeQtbenw9IP43KAQJgABArQV/d4F8J8UScR4EAgjn/fvDHj8YmWgm9HaABysvStQ8W4saGGNKQAwaEc8RhisI93cc6tRvWEWTxljJk8DUzlmejVqdn7QFqcUZclUhTJDhzQN3iic3WozT4dLCtDT0ixM840WiSEuNaqEEA7V6PWl4rsSyt16XQ9VNqLirHYX2gI8rV7wSsMB4tLgAXJHnDZlPESkyJx0JKksHA8LGxgNj82WuX7LwgWcGlO0cZKVJwxNdM06Ek0Ap07QGuA/9ViAJ8wpSC7H5Dp0gviclw2o6Z4A2cftAnKsqmTlqEsgMxD7lt32jjNw7EhQDgsWtSlIC0P1OMwJSCSaEODTzf8AKQmYHJ5c5BUmaEL3Cq8vx4ufHcPJnIKJocbdPz6xVec8ETkzNICSkP4iSOdS3TlAKJdKlNo8P9SSCPKGXg7h/wDiJg1h031A/Qd4g4rIP4dipYpdKa/P7Q3fp7nMpOpyb0SaM92p8zAP+X5BLlpASAANm3+0Qc0wHs3XQU94Dlz3hkkTQoOLQC4mzSUlCgtVGIIFS+0BWXEmLmJSpXtEkOyt6baRCVKxhSoqBOkig1M7ml+TR0xal+0ZVAC48Qo5p5Vg9w7/ANPGEnfxHszO8RZbAmh0hB5HmIBeynDyJs4HEFQS9WFD3PXnFl8TZthJWG/hwtIGkHwm3IsO1jFRy0HwEiocs5ol6BjRo6BRWtg2pawkE/0i3JjQwDHlufSkILrVUsE6XNyX7doZ8plyJo/9LMejqBUxH1hR4i4cVgxLK1e0SsAPYg9Llok8A4MGfqckpNWDc2PNrwFhowawAPee5O7/AI9tonSMsCE6ykBvx/z7xtjFICQpJ6b1PR4XeK88mBHspZINjp5N6d4BK43zATsStKU+74QBvuSKO8LhMuxlOwoygT0BFK+cSMRdTVNTzI5122jjPm4b2NEKM0m+ou+x5MIDOQ6hNSEkoeYUgtYG4J+Yix8q4KIUqbM0kM4IYvfyMIOR5fNxE5CEUIAKi1upa7vcxeGTYNegJr4RV99oCnMHoOPHtwTLC1vrDHdn+AiLxBNQvEKMlLIKgJbDtUv22h6494PIK50sJO5SC5JAuKekV4qWpBHhUlSSGJBYHc7dIDGIkrlKCZgAJse5qe7x1VOKikOx/K03aI2PxExSgZqnV/T0grl2JQkMUBTVBUL7+VYBh4QwK5KvblSUhA/qUWPSlOcE+JP1DC5JRLQpKlADXyD1vV4D8TZgsy0S2CQHUwLPUM/OA83LVywlcx63rzFC+0BAn4xaiXUAaC7MPLrHTK5M2ZM0AhLVduXI7RMwq8OJKkTEH2jkhQuOVd94GS5xlMTcp5MSNqvXtAM2IwaVS9CZgKh4qHfq9CDUQPynNV4cLSEhSSX0k2I3LG0QMLiFEihIfwjcEc37w+cGrlTyqRPlJLsx0mnIQCxgMBNx2JJEtKAWCtFEoD1JNiT94I8bY1KSMNLSEJQR0FB0+sPub4QYWWUyEFD2A9TTtFWT8rnz5hJCioXOk/jwHHDylklSDpe5FjWvzjdEhTf5ZVetK1hpyfIVSil2OpNt73jXGZcQtQ1AMWuBAXkqFDivOJEvVqqpI5tzv0pDZiRQ70PSKN/USer2rO+l6MWaredYAVm2aImqfUamtSwH2jhk09MmaFJU4JpVvlEFGWzVSDPEwAD+k0safhiKjEA6FGhUr41uR9oC88rz9Og2t4WPqD+WhR4hkFfjKlUL136erQc4SwoRKRMmC9hy6V+d4aZmXSpiQQnS4e3Pp9ICksZliij2hRRVHrdnPlAXE4WYNNApyWcAnkBWtPpFw57w7LRK0gq1KU9DtCycGfEAC6XcV8VAzDYVekAh4bJ5kyiQVKNLu7ct6UgnmXB86VKQspLG4KmIPIPvasZRMXhpwmgFxUB7vc9AfKGs5zMzGSUoSEaWABU5LAVdoBEly8ROmJQ8xZTQFa3CesPOQ5QvBpAXp1u9KqI5259YkjI1SUaiGWQw+FY4ZbgDVaiSepNd7+UA6YeQFp1tqArbdun5eK44yzdftWZnDEgMGrFjZLjJaJYlvWwB33aFjiJGGBExQQOh+Ft4CrcbIZRSbuCWrf7/AHjpmmGKTRRBPMC1qmJGf51KXMUUSwRzcB27fWCOMxOEnyQpCFCeAxSW5CoO7coD36d4qZLnES0hRUwIUewq3ePoHDIDDqI+e+DwpOIcJUKtZzeL5yvHhSUvQn0rWAnzcKCKi/SAuN4dkqU/swbOA0HCul4BZ5xDLkggqGvkDbqYBO494RlqAmS0pSu2yQbtaKyThVypulYcg0S2+3kYsfEZz7Q6lLd2LvSz0r+NCpxDiZU1ZUiqnc15WI70+EAUzXK1T8OiYlAC0pqKVF6tXUKQqLxU9ghWpgQGYuQb0N7ww5XiJik6QFKflv2anSDKeCZx0zTV3YG4f69mgAGE4MxM1CSzOHBNRSx5s23SG7DcGSky0omISssPEbu9n2HSHvh7K1SpSUrqR9y0d52A/mBQAZq8zy+cAHwfBuF00lioBqLdKxNyjhaThy6ASrcn9rQaSkhqd+npHZoCLi8EiYCFpBHyhK4oVLwKNUsArUGAL1+ApQw/qisP1ZwKlaVJc0L8uldqj5QCGqbiJpXNSVBL3Jp2A8oFLxBfxTC+9XiYrNynCiQPDU+0J32YRFTkWJmDWiUdJtbty6QH08qKc/VLJtM8TRZezb+Ri5TChx3gVTkaNNNj1+8BRmGy5c1CilI0B3BWwBFyQdoirl6VJSSkpIdk+6PiHekMOZZBiUFY0q0qbVoBIPT86xnKuEZqzqUDKSz6iw/4gfEVgGjBcVLTg0qCRrSi7PUb9BEDJuO8UueEqLpIqGb+1zAiYmYgKT4iEuEty22ez06QJw+cCXM1gAk3fzgLbnYtUwpUVDdqXiXKwTmigGqDs8VpkGcGbNAKiCo7W8osdc9UpJKmYDntzPSnKAA8XZWsgH2Y1G6gkMwv1FoA8P5OqTNUEmjUAUXJhuw3F8mevQsGtA3X9o5ZmlGHmpVLZlVZ+vM9YBryiUFSU6x1qLGA+erky3qkM7hw7xMkZuVy1FI7f9vd4rLOMuxE1cxanYF9Sjs+x9PjAdswzxMooILm9D827wnZzjFTlal+EbJrbnEzHYdGsoerEgbPfUDu8D8CsSpyVTE6kpPiDFqdIDTIfYib/OlialVAbMTz+MZxMhMrFFMpikKDC7AkEj1pGuZrlzJq1oRpQqwAIAVdh8Hhk4Y4bm6RiNNCxGp3KW5bM0A7SJ8tMvUgJBapAcpPZol5RiPDWhuz9v3hSw+MMorAqFBi557mM5XmJWpctTAClKFq2Lv+CAfMZmJTKUEr8TFwDtzio88xMxWIV4yEtzNHBd+tPlD0vDlTlLgN1fseloXsbw5ORM1mWogmtHDbPAL0+erRpDkK3At8O0DkSZoKinVpoCfvFj5blCD76am7fLpBFfC4KSUeFJFQaD8aAWODsRN90hmsf2s8Wvwyla0JWs7M239/7bRE4dyKVKDt4mqL06wwScUlL0YDlb9oAgIi4olI1Au2zP8AKsRF50hLuW5df3gFn+f6WKSkOBvZ72gGPAz0kFJPieu1WieDFZ/9ZU6FlZt7z+lPrBfCcUOfCp97N5Hf0gHOYsC8Cc6y1OIllKvJj6vEXC51r8MxIL3aoarfSJ4UlSS1KsG6wFC8Q5SuROUkp1BKn1Cym3Pao8o7S8/nsGOkNQBh6NFkcbZSleHJCf5lx1bYv8opzUpNHNOogPqaI+MwomJYxIjnPWySYCuuM1jDJIlkmYoM7eg5RWWJzGbpKNXhd6v6v8otnO5omnSpLpTUk053ekDFcJSsSNLMW94N9N+vSArWXjlhJAPiU5JBrpawf8pHHA5ZPmS1zkgJSgFXcjcdfSGfM+EDJJCAVLSK0oRzDfGFqYqZLSpAUpEsuFJo7GAgIxZQUTEkhXQGpBua2taGjC8TGaPZzlJSlvee9ma9fhAvLpeGCNc9SfdZCKkjnte0ROHcKFzUpUDoqaigBonU1oDbHYn2E4lJNC6en4H+MccVnk2YCCslOxexu3P8Ed81KROUCkkAsHpXZgNoCKlJBTqAKH8TBvynOAOZdxZiJQVpmAg3JBJqbB/tHf8AxrP/AMtaipJuCliQbVH2gJmPsfaEyaJKPEAxAPR4n4vESjhJKEt7UNbYAVfcXgCuY4WWuUMRLPhFCFHxJPPtCpMneJqhTXua8+d4c8mwUw4GZQ6Sp6OdQ5c/hHDhDhf+IngkOkXSBs9ifx4Ax+n3CiJ8sTJjliQzMKGnfeJ3GPEqsIr+HkoSGappQcvvFm4LBJQgAJCQBYbQrcV8NS1vN06lVcGrg8oCrRmqpgUVoFXqldnqLC0ZVOc+Fg92Fn6P6wQxuWBKwAgpo7MacrdeUGOFsvHtgVovQsC3bxPu0BK4ZXN/1EpYXD8mr8BDOjNJidQUAQGZtu/xvBzDZXKloIly0uRWgqetoGf9FmKNUlILOQ296bftAL4x6VrKQN7gb8u8MWLQUoTX+mNcZkktBHswAd3O49YgTMxqUs4BIeoPkHrAaYLHFCiCSWvyg5JWFyy5ooc6iE/HZ17NKiEgU2+rbt9YVZvF80pASpyd2t0HxgLLx0oCXqBIA237+vpCXnM82d03flW9drQvnipaiErmNRnD159hBfLc3KgEkBQFWP5W43gFrHYtdNJNKt57tvHAY6YpT82ry7Hzh9xXDUuckTKS1BtQcV+xvATE8K6VFyNJFDWlm7wELDZ9NLCvIpBqfOCeXcdzpAZntQizcucRsLwwSsEUaqnF6H3YlYrhoklWmgAuOVfpAN+D4nOIkilbK69+XlCDjclUZinDly58MSZxMtJYkAGwNz03j3/VT/8AKPMgGAuHNuJZckgOHJ/D2jpic9R7JSk1YW697RVczFJnB1LqDcmtrdo74KeSCjWAk0UAbj1gCMrOEmbUApdiWox82huxWYhEppaXDgEhrG5aK7XICCpvEByep53vzjGEzSYizaauxd+T/CAbk43UguCA4pu9nha4pk4aefFLKVJuU8+Zox/vHZeaKUQoMA/Vz57fCIWNmS5ihdJNyDubv/eABZRwmMQtkLICbum/V7PHsQBhdaUIIJLF28R5ksT2D0hzw+OlykJ0CjXG/wAIhZvlwxDKDAm+/nXeArdeDmzC4SoE15vBbBcA4mZKEwsh/wCkgk96CHfAShJACSbCvTm0E8Lm2xYcmq/Xt0gK9/wTMBKQoKa/hLAs1oKZPwF/MQF+KxZNBT8qIseRPkO5IBIqbP8AlYISsdJDBJcmzB/OA0w+WSky9KkpZgDy7R0wqMPKdKAhA3YAfFu8Cc/zCzKo+z12ELZzJWogk0/PI1gHnFZmgUSxPQwLzPiGXKSPaEOqgDs/3iucdxHNBNCAKEA+v51hYzrOFTFEqDpsNQqm22xLwFhrzITp2pPubDcjoeXSkGZmYykStSSAq1TzevxPKK54fzSWA6l6dKNvvz2jtMz1IDIU+o82buf2gHfKc8nJWE6yRyIcHoIZ5+bnQ5Gk79/z5Qg8L45iFKAexezGlK07Q7T83lpQFKAIG/y+UAv43Mpj6khRo9qchXYQlZpnqwWJNQ4PnzNqg2izJudSlSyUoLKd2r6bwn59gkTE/wCWwLkFqjo4gEw4t5WlTuXNQaxxmYNylnFOQAq/OGLMp6QgVchO6en5doVZk2bMHhJbux7dR0gPYOUjWSVBxd6/loNYApSsFKifM1r9GgB/CLuEtR6l3NPvBzh/BLuAPEKkeV3/AC8A4YbMirSNQfn8G39IOLxUpKUhSUhLVLNXm37wo5fhgJgAuX/B0hlwGWzJgUlQDA2fny6U9YAphsVIKmIdNKgve5I7iDacPKnIoXpexgDIyTR4bFmoX9aQby+WJKQDV+XJrwCDxBw54/CaEmqQ5BDO4/N4XZ/DszUWUW8osXOcUgKUEl1kmp7WG8ew+Y6kg+z25H7wFTrnqZmobHl8+cEDiWYOQe3oeUS5OX6idaXL/wBqX5xJnYJDvoLNvtUtX6dIAXKxRKQFPsAfOveJ0tCCHdQPTflaN5kpJcFKnAu1AOnxjSTNGl/Kx3sBAdU4IsPE9HY/ENfptEHEYVSWIem3JudYmysahRuxZ7t67R2XjHcJKSGfn+GAFy5q1UW4ALuKV5QSwmbBJS5uGPINy5x1y3AiYFB2qLmvrHHH5KtBoCaP05bb0NICYnNkGiiPnvHLFTUliCBsC/0/LQuOtKwNid6tTrEzMJB0pdPwaji792gJGLx7J94qp/uB8onYLibSEuQAzHs/ptCwZ+wAUxta3PrSMoxkkaXP+61etLdoBvxOeSyoKJDHq4bm2+0D8fmCF+LUBSjU37/F4VMYr2qwJSiwemwAq5jgvCEbKJfn8WBvAMWY4ZK0pUhiebjYUpC/i8tme8EOXqnffYxsccpJAdQIsqo2+HlHVeOmGgK6/wDa7Hn51+MALVg5oegSCWIew3t3ghl+UIQvWsuLtt6945TssnqDl2VTp1JLR7D4OYFgLKg1Bu29eY6QDhhZyUEEMElgeXpvDRmGYSEy9JUGPMWfn1isJ85RX7MKUQGrQMRyHKJZxaBLabqJUzWoa1Px+UBYEgSky2dwaj03iPnK0KGmUD4b8rcxzMKSOIUywlKg5LMpqft3iRheJgAadBb1raA3xeDSseIDtR/7wKTJCCTpOoUBcVEHJMz2622B8PIv3erxCzvLlylFQKlhqDmewZoCVOlhUtJuSALfQR7CHcH/AIvSn0pAaRiJoCUqlLqWAaxPNjQW+Jhgw+AWhGpatI1UFS1N2+bwHRS5fhUpenSXZ+R272iblfEySnSCP9xoN9jcwo54kLBVqYJPKnaB3tFIQDqICjbsNuvltAWjk2dpM1lqckFg/wAHhklY+RMKkhTKao5dYoGdjlJIUKNva9YO8N58xdSjQc3p6k7wFhZll6faupXhuCKknr6RFm5+oFkpUUigYK27QMzDOELISlShS53/AHgKrMSkkCcGHNbfSAtqflOGJICkgihA26U7xhGQ4XSUq8T839I2kf8Auj/y+SYLwAiRw9hW0pe3M28xELGcJJIZChff68zDIY9AV3i/09WS6VJf8cGN8NwRNCSPDRuVvvFgx6ARsJwXMSoElLOC717ClINzMnU1K+YfeD0egFhXCyTUpDvekDsdwkspoAa2JBH7Q8R6ApXNuCMWSQEUrpYpt5q2gEeBscC5kukc1JA+L9YuXi33R/tMBdxAIGXcD44K1DDqHYpI8mVzjhjeCc0Ur/28w2rqSR5B4vXJ/wDKT3V/9lRNgKVy7g3F6R7TDTQQX94b/wDIxLx/C2LUhhhlOLW+9+sW/HoCnZfDOPUPHIUGAADjbf0jpK4WxYqZCipveYE2tfrFvR6AqKXwjPGonDLL9E0p3u8Asx4KxpKlIwcx3oCU2/8AJovqPQHz0vgzMwmmDmEcvD9VW6RpI4DzGpOEXXqn/wDUfREegKTwPC2YIDfw67vdP3+kG5GQ4px7SWpIJDlShRvOLRgbnNk9/qmABTMjAQoS2UtrOCfMPC/nGTY2ZKUhMlfQuBQcq3qYdcn/AM+d5fMwagKBx/CmZqthJjAUDp+qrxwRwZmTMcJM7goHw8XWPoWPQFBq4Mx6k1wkwHuitDShbeNZXA+PSKYRbk7KT6ufSL+j0BReZ8G446UpwswgXLpZ+bFUR18D5gCww6yOfhr6xfkegP/Z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1274" name="Picture 10" descr="http://lsprogram.esy.es/cdbiologia/centriolo03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106" y="4201108"/>
            <a:ext cx="2671564" cy="24894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129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23528" y="18864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. Importantes na divisão celular</a:t>
            </a:r>
          </a:p>
          <a:p>
            <a:pPr marL="0" indent="0">
              <a:buNone/>
            </a:pPr>
            <a:r>
              <a:rPr lang="pt-BR" dirty="0" smtClean="0"/>
              <a:t>. Citoesqueleto</a:t>
            </a:r>
          </a:p>
          <a:p>
            <a:pPr marL="0" indent="0">
              <a:buNone/>
            </a:pPr>
            <a:r>
              <a:rPr lang="pt-BR" dirty="0" smtClean="0"/>
              <a:t>. Cílios, flagelo (estruturas locomotoras)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7172" name="Picture 4" descr="http://www.sobiologia.com.br/figuras/Citologia/cilioseflagelo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6" y="3068960"/>
            <a:ext cx="5361639" cy="37966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140132" y="2564904"/>
            <a:ext cx="3207732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Centríolos constituem estruturas locomotoras</a:t>
            </a:r>
            <a:endParaRPr lang="pt-BR" sz="2400" b="1" dirty="0"/>
          </a:p>
        </p:txBody>
      </p:sp>
      <p:pic>
        <p:nvPicPr>
          <p:cNvPr id="7170" name="Picture 2" descr="http://2.bp.blogspot.com/-UtV9P-FgVfg/T2fWiFxwo2I/AAAAAAAAAqk/ghV5T8vfe10/s1600/001+(2)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592" y="2109914"/>
            <a:ext cx="5226408" cy="2312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6210207" y="4077072"/>
            <a:ext cx="2466249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Centríolos na divisão celular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108433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052736" y="-50017"/>
            <a:ext cx="8229600" cy="1143000"/>
          </a:xfrm>
        </p:spPr>
        <p:txBody>
          <a:bodyPr/>
          <a:lstStyle/>
          <a:p>
            <a:r>
              <a:rPr lang="pt-BR" dirty="0" smtClean="0"/>
              <a:t>Procariotos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1310034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. Célula mais simples</a:t>
            </a:r>
          </a:p>
          <a:p>
            <a:pPr marL="0" indent="0">
              <a:buNone/>
            </a:pPr>
            <a:r>
              <a:rPr lang="pt-BR" dirty="0" smtClean="0"/>
              <a:t>. Bactérias</a:t>
            </a:r>
          </a:p>
          <a:p>
            <a:pPr marL="0" indent="0">
              <a:buNone/>
            </a:pPr>
            <a:r>
              <a:rPr lang="pt-BR" dirty="0" smtClean="0"/>
              <a:t>. Ausência de </a:t>
            </a:r>
            <a:r>
              <a:rPr lang="pt-BR" b="1" dirty="0" err="1" smtClean="0"/>
              <a:t>Carioteca</a:t>
            </a:r>
            <a:r>
              <a:rPr lang="pt-BR" b="1" dirty="0" smtClean="0"/>
              <a:t> (não tem núcleo!)</a:t>
            </a:r>
            <a:endParaRPr lang="pt-BR" b="1" dirty="0"/>
          </a:p>
          <a:p>
            <a:pPr marL="0" indent="0">
              <a:buNone/>
            </a:pPr>
            <a:r>
              <a:rPr lang="pt-BR" dirty="0" smtClean="0"/>
              <a:t>. Poucas organelas</a:t>
            </a:r>
            <a:endParaRPr lang="pt-BR" dirty="0"/>
          </a:p>
        </p:txBody>
      </p:sp>
      <p:pic>
        <p:nvPicPr>
          <p:cNvPr id="1028" name="Picture 4" descr="http://recursostic.educacion.es/ciencias/biosfera/web/alumno/1ESO/planeta_habitado/imagenes/jj_e_col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116632"/>
            <a:ext cx="2844316" cy="22754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1.bp.blogspot.com/_oVKLcL6CwGo/TIeABt7dSJI/AAAAAAAAAAc/ZOB0tYMUdoU/s1600/procariuotafy4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3573016"/>
            <a:ext cx="4816955" cy="29523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annarenatav3.files.wordpress.com/2011/04/gramnegativa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51" y="3789040"/>
            <a:ext cx="3823749" cy="29138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17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r>
              <a:rPr lang="pt-BR" dirty="0" smtClean="0"/>
              <a:t>A Célula Animal</a:t>
            </a:r>
            <a:endParaRPr lang="pt-BR" dirty="0"/>
          </a:p>
        </p:txBody>
      </p:sp>
      <p:pic>
        <p:nvPicPr>
          <p:cNvPr id="4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96752"/>
            <a:ext cx="8765140" cy="55446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2385476" y="2328633"/>
            <a:ext cx="1126441" cy="3082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4070869" y="1412388"/>
            <a:ext cx="1293219" cy="2884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1619672" y="6309320"/>
            <a:ext cx="1224136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538421" y="2266748"/>
            <a:ext cx="1290379" cy="4320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4488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4808" y="0"/>
            <a:ext cx="8229600" cy="4525963"/>
          </a:xfrm>
        </p:spPr>
        <p:txBody>
          <a:bodyPr/>
          <a:lstStyle/>
          <a:p>
            <a:r>
              <a:rPr lang="pt-BR" b="1" dirty="0" smtClean="0"/>
              <a:t>Retículo endoplasmático liso:</a:t>
            </a:r>
          </a:p>
          <a:p>
            <a:endParaRPr lang="pt-BR" dirty="0" smtClean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Produção de lipídeos</a:t>
            </a:r>
          </a:p>
          <a:p>
            <a:pPr marL="0" indent="0">
              <a:buNone/>
            </a:pPr>
            <a:r>
              <a:rPr lang="pt-BR" dirty="0" smtClean="0"/>
              <a:t>. Degradação do Álcool</a:t>
            </a:r>
            <a:endParaRPr lang="pt-BR" dirty="0"/>
          </a:p>
          <a:p>
            <a:pPr marL="0" indent="0">
              <a:buNone/>
            </a:pPr>
            <a:r>
              <a:rPr lang="pt-BR" dirty="0" smtClean="0"/>
              <a:t>. Existe em abundancia nas células do fígado e nas gônadas</a:t>
            </a:r>
          </a:p>
          <a:p>
            <a:endParaRPr lang="pt-BR" dirty="0"/>
          </a:p>
        </p:txBody>
      </p:sp>
      <p:pic>
        <p:nvPicPr>
          <p:cNvPr id="4" name="Picture 2" descr="http://www.escuelapedia.com/wp-content/uploads/2011/04/Ret%C3%ADculo-Endoplasm%C3%A1tic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745" y="3645024"/>
            <a:ext cx="4481256" cy="32129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4572001" y="4581128"/>
            <a:ext cx="2088232" cy="22768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477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34462" y="0"/>
            <a:ext cx="8854934" cy="5013176"/>
          </a:xfrm>
        </p:spPr>
        <p:txBody>
          <a:bodyPr/>
          <a:lstStyle/>
          <a:p>
            <a:r>
              <a:rPr lang="pt-BR" b="1" dirty="0" smtClean="0"/>
              <a:t>Reticulo endoplasmático rugoso: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sz="2800" dirty="0" smtClean="0"/>
              <a:t>. </a:t>
            </a:r>
            <a:r>
              <a:rPr lang="pt-BR" dirty="0" smtClean="0"/>
              <a:t>Apresenta ribossomos agregados </a:t>
            </a:r>
            <a:r>
              <a:rPr lang="pt-BR" dirty="0"/>
              <a:t>à</a:t>
            </a:r>
            <a:r>
              <a:rPr lang="pt-BR" dirty="0" smtClean="0"/>
              <a:t> sua membrana</a:t>
            </a:r>
          </a:p>
          <a:p>
            <a:pPr marL="0" indent="0">
              <a:buNone/>
            </a:pPr>
            <a:r>
              <a:rPr lang="pt-BR" dirty="0" smtClean="0"/>
              <a:t>. Síntese Proteica</a:t>
            </a:r>
          </a:p>
          <a:p>
            <a:pPr marL="0" indent="0">
              <a:buNone/>
            </a:pPr>
            <a:r>
              <a:rPr lang="pt-BR" dirty="0" smtClean="0"/>
              <a:t>. Ocorre em </a:t>
            </a:r>
            <a:r>
              <a:rPr lang="pt-BR" dirty="0" smtClean="0"/>
              <a:t>abundância </a:t>
            </a:r>
            <a:r>
              <a:rPr lang="pt-BR" dirty="0" smtClean="0"/>
              <a:t>em células secretoras, como as do pâncreas e  as da parede do intestino</a:t>
            </a:r>
            <a:endParaRPr lang="pt-BR" dirty="0"/>
          </a:p>
        </p:txBody>
      </p:sp>
      <p:pic>
        <p:nvPicPr>
          <p:cNvPr id="9218" name="Picture 2" descr="http://www.rodolfo.costa.nom.br/biowiki/lib/exe/fetch.php?hash=fc9970&amp;media=http%3A%2F%2Fwww.tocadacotia.com%2Fwp-content%2Fgallery%2Freticulo-endoplasmatico%2Freticulo-endoplasmatico-9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466097"/>
            <a:ext cx="4471815" cy="32849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www.biomania.com.br/bio/Imagens/50119/Fig02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88" y="3861048"/>
            <a:ext cx="3733854" cy="27053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2504478" y="6381749"/>
            <a:ext cx="172819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Célula secretora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4201107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540568" y="-27709"/>
            <a:ext cx="8229600" cy="1143000"/>
          </a:xfrm>
        </p:spPr>
        <p:txBody>
          <a:bodyPr/>
          <a:lstStyle/>
          <a:p>
            <a:r>
              <a:rPr lang="pt-BR" dirty="0" smtClean="0"/>
              <a:t>A Célula Animal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196752"/>
            <a:ext cx="5292080" cy="5503209"/>
          </a:xfrm>
        </p:spPr>
        <p:txBody>
          <a:bodyPr/>
          <a:lstStyle/>
          <a:p>
            <a:r>
              <a:rPr lang="pt-BR" b="1" dirty="0" smtClean="0"/>
              <a:t>Complexo de Golgi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sz="2800" dirty="0" smtClean="0"/>
              <a:t>. Conjunto de sáculos em forma de cisterna</a:t>
            </a:r>
          </a:p>
          <a:p>
            <a:pPr marL="0" indent="0">
              <a:buNone/>
            </a:pPr>
            <a:r>
              <a:rPr lang="pt-BR" sz="2800" dirty="0" smtClean="0"/>
              <a:t>. Ocorre próximo ao núcleo e ao RER</a:t>
            </a:r>
          </a:p>
          <a:p>
            <a:pPr marL="0" indent="0">
              <a:buNone/>
            </a:pPr>
            <a:r>
              <a:rPr lang="pt-BR" sz="2800" dirty="0" smtClean="0"/>
              <a:t>. Armazenamento, modificação e </a:t>
            </a:r>
            <a:r>
              <a:rPr lang="pt-BR" sz="2800" b="1" dirty="0" smtClean="0"/>
              <a:t>secreção </a:t>
            </a:r>
            <a:r>
              <a:rPr lang="pt-BR" sz="2800" dirty="0" smtClean="0"/>
              <a:t>de moléculas (vesículas)</a:t>
            </a:r>
          </a:p>
          <a:p>
            <a:pPr marL="0" indent="0">
              <a:buNone/>
            </a:pPr>
            <a:r>
              <a:rPr lang="pt-BR" sz="2800" dirty="0" smtClean="0"/>
              <a:t>. Muito abundante em células </a:t>
            </a:r>
            <a:r>
              <a:rPr lang="pt-BR" sz="2800" b="1" dirty="0" smtClean="0"/>
              <a:t>secretoras</a:t>
            </a:r>
            <a:endParaRPr lang="pt-BR" sz="2800" b="1" dirty="0"/>
          </a:p>
        </p:txBody>
      </p:sp>
      <p:pic>
        <p:nvPicPr>
          <p:cNvPr id="11266" name="Picture 2" descr="http://www.estudopratico.com.br/wp-content/uploads/2013/05/complexo-de-golgi-organel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3166686"/>
            <a:ext cx="3931196" cy="35436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332656"/>
            <a:ext cx="3187324" cy="20162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/>
          <p:cNvCxnSpPr/>
          <p:nvPr/>
        </p:nvCxnSpPr>
        <p:spPr>
          <a:xfrm flipV="1">
            <a:off x="7668344" y="1700331"/>
            <a:ext cx="0" cy="9721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746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8760"/>
            <a:ext cx="9076369" cy="44971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ângulo 5"/>
          <p:cNvSpPr/>
          <p:nvPr/>
        </p:nvSpPr>
        <p:spPr>
          <a:xfrm>
            <a:off x="827584" y="5239079"/>
            <a:ext cx="7920880" cy="50405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CCC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95685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900608" y="188640"/>
            <a:ext cx="8229600" cy="1143000"/>
          </a:xfrm>
        </p:spPr>
        <p:txBody>
          <a:bodyPr/>
          <a:lstStyle/>
          <a:p>
            <a:r>
              <a:rPr lang="pt-BR" dirty="0" smtClean="0"/>
              <a:t>A Célula Animal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smtClean="0"/>
              <a:t>Mitocôndria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Organela responsável pela respiração celular</a:t>
            </a:r>
          </a:p>
          <a:p>
            <a:pPr marL="0" indent="0">
              <a:buNone/>
            </a:pPr>
            <a:r>
              <a:rPr lang="pt-BR" dirty="0" smtClean="0"/>
              <a:t>. Endossimbiose</a:t>
            </a:r>
            <a:r>
              <a:rPr lang="pt-BR" dirty="0"/>
              <a:t> </a:t>
            </a:r>
            <a:r>
              <a:rPr lang="pt-BR" dirty="0" smtClean="0"/>
              <a:t>(material genético próprio)</a:t>
            </a:r>
          </a:p>
          <a:p>
            <a:pPr marL="0" indent="0">
              <a:buNone/>
            </a:pPr>
            <a:endParaRPr lang="pt-BR" dirty="0" smtClean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668" y="260648"/>
            <a:ext cx="3532619" cy="22346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/>
          <p:cNvCxnSpPr/>
          <p:nvPr/>
        </p:nvCxnSpPr>
        <p:spPr>
          <a:xfrm>
            <a:off x="4499992" y="1556792"/>
            <a:ext cx="158417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2290" name="Picture 2" descr="http://www.centrocienciajunior.com/images/UebeImg/Noticias/Img_151_43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173886"/>
            <a:ext cx="4046321" cy="25202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395536" y="5090539"/>
            <a:ext cx="3119358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pt-BR" sz="3200" b="1" dirty="0" smtClean="0"/>
              <a:t>Herança Mitocondrial!!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685060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s://bioevolucionario.files.wordpress.com/2015/09/endossimbiotic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32" y="980728"/>
            <a:ext cx="9144000" cy="50137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156498" y="5628719"/>
            <a:ext cx="2759318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err="1" smtClean="0"/>
              <a:t>Endossimbiose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71322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9384" y="1577575"/>
            <a:ext cx="8229600" cy="4525963"/>
          </a:xfrm>
        </p:spPr>
        <p:txBody>
          <a:bodyPr/>
          <a:lstStyle/>
          <a:p>
            <a:r>
              <a:rPr lang="pt-BR" b="1" dirty="0" smtClean="0"/>
              <a:t>Respiração celular (simplificada)</a:t>
            </a:r>
            <a:endParaRPr lang="pt-BR" b="1" dirty="0"/>
          </a:p>
        </p:txBody>
      </p:sp>
      <p:pic>
        <p:nvPicPr>
          <p:cNvPr id="13316" name="Picture 4" descr="http://blogdoenem.com.br/wp-content/uploads/sites/2/2013/10/F%C3%B3rmula.jpg?9589d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294560"/>
            <a:ext cx="8809344" cy="25146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156498" y="5036572"/>
            <a:ext cx="1416340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dirty="0" smtClean="0"/>
              <a:t>Glicose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4427133" y="5037516"/>
            <a:ext cx="2625735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dirty="0" smtClean="0"/>
              <a:t>Gás Carbônico</a:t>
            </a:r>
            <a:endParaRPr lang="pt-BR" dirty="0"/>
          </a:p>
        </p:txBody>
      </p:sp>
      <p:sp>
        <p:nvSpPr>
          <p:cNvPr id="10" name="CaixaDeTexto 9"/>
          <p:cNvSpPr txBox="1"/>
          <p:nvPr/>
        </p:nvSpPr>
        <p:spPr>
          <a:xfrm>
            <a:off x="2057755" y="5037516"/>
            <a:ext cx="1800200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dirty="0" smtClean="0"/>
              <a:t>Oxigênio</a:t>
            </a:r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7510068" y="5037516"/>
            <a:ext cx="1551085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dirty="0" smtClean="0"/>
              <a:t>Energia</a:t>
            </a:r>
            <a:endParaRPr lang="pt-BR" dirty="0"/>
          </a:p>
        </p:txBody>
      </p:sp>
      <p:sp>
        <p:nvSpPr>
          <p:cNvPr id="6" name="Mais 5"/>
          <p:cNvSpPr/>
          <p:nvPr/>
        </p:nvSpPr>
        <p:spPr>
          <a:xfrm>
            <a:off x="1585810" y="5100831"/>
            <a:ext cx="457200" cy="456256"/>
          </a:xfrm>
          <a:prstGeom prst="mathPlus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Mais 12"/>
          <p:cNvSpPr/>
          <p:nvPr/>
        </p:nvSpPr>
        <p:spPr>
          <a:xfrm>
            <a:off x="7052868" y="5100831"/>
            <a:ext cx="457200" cy="456256"/>
          </a:xfrm>
          <a:prstGeom prst="mathPlus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Igual 6"/>
          <p:cNvSpPr/>
          <p:nvPr/>
        </p:nvSpPr>
        <p:spPr>
          <a:xfrm>
            <a:off x="3945137" y="5101303"/>
            <a:ext cx="457200" cy="457200"/>
          </a:xfrm>
          <a:prstGeom prst="mathEqual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Mais 14"/>
          <p:cNvSpPr/>
          <p:nvPr/>
        </p:nvSpPr>
        <p:spPr>
          <a:xfrm>
            <a:off x="5511400" y="5949280"/>
            <a:ext cx="457200" cy="456256"/>
          </a:xfrm>
          <a:prstGeom prst="mathPlus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6270607" y="6113148"/>
            <a:ext cx="110298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dirty="0"/>
              <a:t>Á</a:t>
            </a:r>
            <a:r>
              <a:rPr lang="pt-BR" sz="3200" dirty="0" smtClean="0"/>
              <a:t>gua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591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206415" y="-171400"/>
            <a:ext cx="8229600" cy="1143000"/>
          </a:xfrm>
        </p:spPr>
        <p:txBody>
          <a:bodyPr/>
          <a:lstStyle/>
          <a:p>
            <a:r>
              <a:rPr lang="pt-BR" dirty="0" smtClean="0"/>
              <a:t>A Célula Animal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980728"/>
            <a:ext cx="5368668" cy="5472608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 smtClean="0"/>
              <a:t>Núcleo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Centro de </a:t>
            </a:r>
            <a:r>
              <a:rPr lang="pt-BR" b="1" dirty="0" smtClean="0"/>
              <a:t>controle</a:t>
            </a:r>
            <a:r>
              <a:rPr lang="pt-BR" dirty="0" smtClean="0"/>
              <a:t> da Célula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Armazena os cromossomos, onde estão os genes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err="1" smtClean="0"/>
              <a:t>Carioteca</a:t>
            </a:r>
            <a:endParaRPr lang="pt-BR" b="1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Nucléolo</a:t>
            </a:r>
            <a:r>
              <a:rPr lang="pt-BR" dirty="0" smtClean="0"/>
              <a:t>: centro de atividades do núcleo</a:t>
            </a:r>
          </a:p>
        </p:txBody>
      </p:sp>
      <p:pic>
        <p:nvPicPr>
          <p:cNvPr id="14338" name="Picture 2" descr="http://estacaodoconhecimento.com.br/wp-content/uploads/2013/10/Figura_01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6664" y="3338322"/>
            <a:ext cx="3876623" cy="30963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biologia.edu.ar/cel_euca/images/celulaalde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668" y="260648"/>
            <a:ext cx="3532619" cy="22346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/>
          <p:cNvCxnSpPr/>
          <p:nvPr/>
        </p:nvCxnSpPr>
        <p:spPr>
          <a:xfrm>
            <a:off x="4932040" y="1124744"/>
            <a:ext cx="273630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Retângulo 7"/>
          <p:cNvSpPr/>
          <p:nvPr/>
        </p:nvSpPr>
        <p:spPr>
          <a:xfrm>
            <a:off x="7023185" y="4396186"/>
            <a:ext cx="645189" cy="5754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de seta reta 8"/>
          <p:cNvCxnSpPr/>
          <p:nvPr/>
        </p:nvCxnSpPr>
        <p:spPr>
          <a:xfrm flipH="1">
            <a:off x="4813062" y="4589114"/>
            <a:ext cx="2235162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CaixaDeTexto 13"/>
          <p:cNvSpPr txBox="1"/>
          <p:nvPr/>
        </p:nvSpPr>
        <p:spPr>
          <a:xfrm>
            <a:off x="3263702" y="4265948"/>
            <a:ext cx="154936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Conjunto de cromossomos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71879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63926" y="964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pt-BR" b="1" dirty="0" smtClean="0"/>
              <a:t>. Material genético: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- Esta organizado em cromossomos, que são moléculas de DNA extremamente condensadas </a:t>
            </a:r>
            <a:endParaRPr lang="pt-BR" dirty="0"/>
          </a:p>
        </p:txBody>
      </p:sp>
      <p:pic>
        <p:nvPicPr>
          <p:cNvPr id="15364" name="Picture 4" descr="http://www.dicasfree.com/wp-content/uploads/cromossomos1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4" y="2420888"/>
            <a:ext cx="5280586" cy="39604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https://www.algosobre.com.br/images/stories/biologia/celula-cromossomo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380" y="3933056"/>
            <a:ext cx="3143250" cy="26098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6804248" y="3132836"/>
            <a:ext cx="2326477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Cromossomos humanos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37208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764704" y="643833"/>
            <a:ext cx="8229600" cy="1143000"/>
          </a:xfrm>
        </p:spPr>
        <p:txBody>
          <a:bodyPr/>
          <a:lstStyle/>
          <a:p>
            <a:r>
              <a:rPr lang="pt-BR" dirty="0"/>
              <a:t>Procariotos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2292979"/>
            <a:ext cx="9068565" cy="4464496"/>
          </a:xfrm>
        </p:spPr>
        <p:txBody>
          <a:bodyPr>
            <a:normAutofit/>
          </a:bodyPr>
          <a:lstStyle/>
          <a:p>
            <a:r>
              <a:rPr lang="pt-BR" dirty="0" smtClean="0"/>
              <a:t>Estruturas da célula procariota:</a:t>
            </a:r>
          </a:p>
          <a:p>
            <a:endParaRPr lang="pt-BR" dirty="0"/>
          </a:p>
          <a:p>
            <a:pPr marL="0" indent="0">
              <a:buNone/>
            </a:pPr>
            <a:endParaRPr lang="pt-BR" sz="3000" dirty="0"/>
          </a:p>
          <a:p>
            <a:pPr marL="0" indent="0">
              <a:buNone/>
            </a:pPr>
            <a:r>
              <a:rPr lang="pt-BR" sz="3000" dirty="0" smtClean="0"/>
              <a:t>. </a:t>
            </a:r>
            <a:r>
              <a:rPr lang="pt-BR" sz="3000" b="1" dirty="0" smtClean="0"/>
              <a:t>Parede</a:t>
            </a:r>
            <a:r>
              <a:rPr lang="pt-BR" sz="3000" dirty="0" smtClean="0"/>
              <a:t> </a:t>
            </a:r>
            <a:r>
              <a:rPr lang="pt-BR" sz="3000" b="1" dirty="0" smtClean="0"/>
              <a:t>celular</a:t>
            </a:r>
            <a:r>
              <a:rPr lang="pt-BR" sz="3000" dirty="0" smtClean="0"/>
              <a:t>: camada intermediária, defesa celular</a:t>
            </a:r>
          </a:p>
          <a:p>
            <a:pPr marL="0" indent="0">
              <a:buNone/>
            </a:pPr>
            <a:endParaRPr lang="pt-BR" sz="3000" dirty="0"/>
          </a:p>
          <a:p>
            <a:pPr marL="0" indent="0">
              <a:buNone/>
            </a:pPr>
            <a:r>
              <a:rPr lang="pt-BR" sz="3000" dirty="0" smtClean="0"/>
              <a:t>. </a:t>
            </a:r>
            <a:r>
              <a:rPr lang="pt-BR" sz="3000" b="1" dirty="0" smtClean="0"/>
              <a:t>Membrana</a:t>
            </a:r>
            <a:r>
              <a:rPr lang="pt-BR" sz="3000" dirty="0" smtClean="0"/>
              <a:t> </a:t>
            </a:r>
            <a:r>
              <a:rPr lang="pt-BR" sz="3000" b="1" dirty="0" smtClean="0"/>
              <a:t>plasmática</a:t>
            </a:r>
            <a:r>
              <a:rPr lang="pt-BR" sz="3000" dirty="0" smtClean="0"/>
              <a:t>: isola a célula bacteriana do meio externo. </a:t>
            </a:r>
            <a:r>
              <a:rPr lang="pt-BR" sz="3000" dirty="0" smtClean="0">
                <a:solidFill>
                  <a:srgbClr val="FF0000"/>
                </a:solidFill>
              </a:rPr>
              <a:t>Altamente seletiva</a:t>
            </a:r>
          </a:p>
        </p:txBody>
      </p:sp>
      <p:pic>
        <p:nvPicPr>
          <p:cNvPr id="4" name="Picture 2" descr="http://1.bp.blogspot.com/_oVKLcL6CwGo/TIeABt7dSJI/AAAAAAAAAAc/ZOB0tYMUdoU/s1600/procariuotafy4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16631"/>
            <a:ext cx="3585240" cy="219740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6726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9552" y="188640"/>
            <a:ext cx="8229600" cy="4525963"/>
          </a:xfrm>
        </p:spPr>
        <p:txBody>
          <a:bodyPr/>
          <a:lstStyle/>
          <a:p>
            <a:r>
              <a:rPr lang="pt-BR" dirty="0" smtClean="0"/>
              <a:t>Organização dos genes nos cromossomos</a:t>
            </a:r>
            <a:endParaRPr lang="pt-BR" dirty="0"/>
          </a:p>
        </p:txBody>
      </p:sp>
      <p:pic>
        <p:nvPicPr>
          <p:cNvPr id="16386" name="Picture 2" descr="http://www.botanica.cnba.uba.ar/Pakete/3er/LaCelula/Nucleo_archivos/image01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971243"/>
            <a:ext cx="6519863" cy="56333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 rot="4038734">
            <a:off x="1481966" y="4353376"/>
            <a:ext cx="753052" cy="2455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/>
          <p:cNvCxnSpPr>
            <a:endCxn id="8" idx="1"/>
          </p:cNvCxnSpPr>
          <p:nvPr/>
        </p:nvCxnSpPr>
        <p:spPr>
          <a:xfrm flipV="1">
            <a:off x="1858492" y="4080327"/>
            <a:ext cx="5460218" cy="22066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7318710" y="3787939"/>
            <a:ext cx="1210193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b="1" dirty="0" smtClean="0"/>
              <a:t>Gene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98738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79542"/>
            <a:ext cx="8064895" cy="66989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ângulo 4"/>
          <p:cNvSpPr/>
          <p:nvPr/>
        </p:nvSpPr>
        <p:spPr>
          <a:xfrm>
            <a:off x="1187624" y="4221088"/>
            <a:ext cx="7272808" cy="14401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CCC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6981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612326" y="-171400"/>
            <a:ext cx="8229600" cy="1143000"/>
          </a:xfrm>
        </p:spPr>
        <p:txBody>
          <a:bodyPr/>
          <a:lstStyle/>
          <a:p>
            <a:r>
              <a:rPr lang="pt-BR" dirty="0" smtClean="0"/>
              <a:t>Eucariotos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1124744"/>
            <a:ext cx="8229600" cy="5616624"/>
          </a:xfrm>
        </p:spPr>
        <p:txBody>
          <a:bodyPr>
            <a:normAutofit fontScale="77500" lnSpcReduction="20000"/>
          </a:bodyPr>
          <a:lstStyle/>
          <a:p>
            <a:r>
              <a:rPr lang="pt-BR" sz="3600" b="1" dirty="0" smtClean="0"/>
              <a:t>Célula Vegetal</a:t>
            </a:r>
            <a:r>
              <a:rPr lang="pt-BR" b="1" dirty="0" smtClean="0"/>
              <a:t>:</a:t>
            </a:r>
          </a:p>
          <a:p>
            <a:pPr marL="0" indent="0">
              <a:buNone/>
            </a:pPr>
            <a:endParaRPr lang="pt-BR" b="1" dirty="0" smtClean="0"/>
          </a:p>
          <a:p>
            <a:pPr marL="0" indent="0">
              <a:buNone/>
            </a:pPr>
            <a:r>
              <a:rPr lang="pt-BR" dirty="0" smtClean="0">
                <a:solidFill>
                  <a:srgbClr val="00B050"/>
                </a:solidFill>
              </a:rPr>
              <a:t>. Parede celular</a:t>
            </a:r>
            <a:endParaRPr lang="pt-BR" b="1" dirty="0" smtClean="0"/>
          </a:p>
          <a:p>
            <a:pPr marL="0" indent="0">
              <a:buNone/>
            </a:pPr>
            <a:r>
              <a:rPr lang="pt-BR" dirty="0" smtClean="0"/>
              <a:t>. Membrana citoplasmática</a:t>
            </a:r>
          </a:p>
          <a:p>
            <a:pPr marL="0" indent="0">
              <a:buNone/>
            </a:pPr>
            <a:r>
              <a:rPr lang="pt-BR" dirty="0" smtClean="0"/>
              <a:t>. Citoplasma</a:t>
            </a:r>
          </a:p>
          <a:p>
            <a:pPr marL="0" indent="0">
              <a:buNone/>
            </a:pPr>
            <a:r>
              <a:rPr lang="pt-BR" dirty="0" smtClean="0"/>
              <a:t>. Lisossomo</a:t>
            </a:r>
          </a:p>
          <a:p>
            <a:pPr marL="0" indent="0">
              <a:buNone/>
            </a:pPr>
            <a:r>
              <a:rPr lang="pt-BR" dirty="0" smtClean="0"/>
              <a:t>. Ribossomo</a:t>
            </a:r>
          </a:p>
          <a:p>
            <a:pPr marL="0" indent="0">
              <a:buNone/>
            </a:pPr>
            <a:r>
              <a:rPr lang="pt-BR" dirty="0" smtClean="0"/>
              <a:t>. Centríolo</a:t>
            </a:r>
          </a:p>
          <a:p>
            <a:pPr marL="0" indent="0">
              <a:buNone/>
            </a:pPr>
            <a:r>
              <a:rPr lang="pt-BR" dirty="0" smtClean="0"/>
              <a:t>. Reticulo endoplasmático liso/rugoso</a:t>
            </a:r>
          </a:p>
          <a:p>
            <a:pPr marL="0" indent="0">
              <a:buNone/>
            </a:pPr>
            <a:r>
              <a:rPr lang="pt-BR" dirty="0" smtClean="0"/>
              <a:t>. Complexo de Golgi</a:t>
            </a:r>
          </a:p>
          <a:p>
            <a:pPr marL="0" indent="0">
              <a:buNone/>
            </a:pPr>
            <a:r>
              <a:rPr lang="pt-BR" dirty="0" smtClean="0"/>
              <a:t>. Mitocôndria</a:t>
            </a:r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smtClean="0">
                <a:solidFill>
                  <a:srgbClr val="00B050"/>
                </a:solidFill>
              </a:rPr>
              <a:t>Cloroplasto</a:t>
            </a:r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 smtClean="0">
                <a:solidFill>
                  <a:srgbClr val="00B050"/>
                </a:solidFill>
              </a:rPr>
              <a:t>Vacúolo</a:t>
            </a:r>
          </a:p>
          <a:p>
            <a:pPr marL="0" indent="0">
              <a:buNone/>
            </a:pPr>
            <a:r>
              <a:rPr lang="pt-BR" dirty="0" smtClean="0"/>
              <a:t>. Núcleo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Picture 4" descr="http://www.fondosmil.com/3-safe/Estructura-celula-veget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54895"/>
            <a:ext cx="4622376" cy="36380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www.sobiologia.com.br/conteudos/figuras/bioquimica/cloroplastos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4149080"/>
            <a:ext cx="2827036" cy="24141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5513593" y="3964414"/>
            <a:ext cx="136815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Cloroplasto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98270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116632" y="188640"/>
            <a:ext cx="8229600" cy="1143000"/>
          </a:xfrm>
        </p:spPr>
        <p:txBody>
          <a:bodyPr/>
          <a:lstStyle/>
          <a:p>
            <a:r>
              <a:rPr lang="pt-BR" dirty="0" smtClean="0"/>
              <a:t>A célula Vegetal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1340768"/>
            <a:ext cx="8229600" cy="4525963"/>
          </a:xfrm>
        </p:spPr>
        <p:txBody>
          <a:bodyPr/>
          <a:lstStyle/>
          <a:p>
            <a:r>
              <a:rPr lang="pt-BR" b="1" dirty="0" smtClean="0"/>
              <a:t>Vacúolo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sz="2800" dirty="0" smtClean="0"/>
              <a:t>. Espaço delimitado no citoplasma</a:t>
            </a:r>
          </a:p>
          <a:p>
            <a:pPr marL="0" indent="0">
              <a:buNone/>
            </a:pPr>
            <a:r>
              <a:rPr lang="pt-BR" sz="2800" dirty="0" smtClean="0"/>
              <a:t>. Contem uma solução aquosa composta de moléculas orgânicas e sais minerais</a:t>
            </a:r>
          </a:p>
          <a:p>
            <a:pPr marL="0" indent="0">
              <a:buNone/>
            </a:pPr>
            <a:r>
              <a:rPr lang="pt-BR" sz="2800" dirty="0" smtClean="0"/>
              <a:t>. Importante no equilíbrio osmótico</a:t>
            </a:r>
          </a:p>
        </p:txBody>
      </p:sp>
      <p:pic>
        <p:nvPicPr>
          <p:cNvPr id="4" name="Picture 4" descr="http://www.fondosmil.com/3-safe/Estructura-celula-vegeta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9282" y="116632"/>
            <a:ext cx="3138653" cy="24702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/>
          <p:cNvCxnSpPr/>
          <p:nvPr/>
        </p:nvCxnSpPr>
        <p:spPr>
          <a:xfrm flipV="1">
            <a:off x="5213711" y="1375424"/>
            <a:ext cx="1728192" cy="3600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3554" name="Picture 2" descr="http://gracieteoliveira.pbworks.com/f/1299709383/vacuol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433" y="3933057"/>
            <a:ext cx="3344021" cy="28015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52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858079" y="193204"/>
            <a:ext cx="8229600" cy="1143000"/>
          </a:xfrm>
        </p:spPr>
        <p:txBody>
          <a:bodyPr/>
          <a:lstStyle/>
          <a:p>
            <a:r>
              <a:rPr lang="pt-BR" dirty="0" smtClean="0"/>
              <a:t>A célula Vegetal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37995" y="1555444"/>
            <a:ext cx="5915000" cy="5069160"/>
          </a:xfrm>
        </p:spPr>
        <p:txBody>
          <a:bodyPr>
            <a:normAutofit lnSpcReduction="10000"/>
          </a:bodyPr>
          <a:lstStyle/>
          <a:p>
            <a:r>
              <a:rPr lang="pt-BR" b="1" dirty="0" smtClean="0"/>
              <a:t>Cloroplastos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Abriga o pigmento necessário para a fotossíntese: </a:t>
            </a:r>
            <a:r>
              <a:rPr lang="pt-BR" b="1" dirty="0" smtClean="0"/>
              <a:t>clorofila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Pode conter outros pigmentos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Endossimbiose (material </a:t>
            </a:r>
          </a:p>
          <a:p>
            <a:pPr marL="0" indent="0">
              <a:buNone/>
            </a:pPr>
            <a:r>
              <a:rPr lang="pt-BR" dirty="0" smtClean="0"/>
              <a:t>genético próprio)</a:t>
            </a:r>
            <a:endParaRPr lang="pt-BR" dirty="0"/>
          </a:p>
        </p:txBody>
      </p:sp>
      <p:pic>
        <p:nvPicPr>
          <p:cNvPr id="24578" name="Picture 2" descr="http://www.sobiologia.com.br/conteudos/figuras/bioquimica/cloroplastos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4111174"/>
            <a:ext cx="2998711" cy="25607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www.fondosmil.com/3-safe/Estructura-celula-veget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9282" y="260648"/>
            <a:ext cx="3138653" cy="24702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/>
          <p:cNvCxnSpPr/>
          <p:nvPr/>
        </p:nvCxnSpPr>
        <p:spPr>
          <a:xfrm flipV="1">
            <a:off x="5220072" y="1195404"/>
            <a:ext cx="1865847" cy="3600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7393198" y="3769503"/>
            <a:ext cx="136815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b="1" dirty="0" smtClean="0"/>
              <a:t>Cloroplasto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3200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osdragonesdeleden.files.wordpress.com/2012/11/mostra_imagem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620"/>
          <a:stretch/>
        </p:blipFill>
        <p:spPr bwMode="auto">
          <a:xfrm>
            <a:off x="-1" y="-24401"/>
            <a:ext cx="6189123" cy="40095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asturnatura.com/articulos/organulos-energeticos/cloroplasto-microscopi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308" y="3789040"/>
            <a:ext cx="5237692" cy="30689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5546603" y="3309484"/>
            <a:ext cx="1957102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Cloroplasto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254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 célula Vegetal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1520" y="1213782"/>
            <a:ext cx="8229600" cy="4525963"/>
          </a:xfrm>
        </p:spPr>
        <p:txBody>
          <a:bodyPr/>
          <a:lstStyle/>
          <a:p>
            <a:r>
              <a:rPr lang="pt-BR" b="1" dirty="0" smtClean="0"/>
              <a:t>Fotossíntese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Processo utilizado pelas plantas para a produção do seu “alimento”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Retira energia da radiação solar através da clorofila para produzir glicose</a:t>
            </a:r>
            <a:endParaRPr lang="pt-BR" dirty="0"/>
          </a:p>
        </p:txBody>
      </p:sp>
      <p:pic>
        <p:nvPicPr>
          <p:cNvPr id="25602" name="Picture 2" descr="http://meioambiente.culturamix.com/blog/wp-content/gallery/o-que-tem-dentro-do-sol-1/o-que-tem-dentro-do-sol-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4725144"/>
            <a:ext cx="1917597" cy="20292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046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 célula Vegetal</a:t>
            </a:r>
            <a:endParaRPr lang="pt-BR" dirty="0"/>
          </a:p>
        </p:txBody>
      </p:sp>
      <p:pic>
        <p:nvPicPr>
          <p:cNvPr id="27650" name="Picture 2" descr="http://www.infoescola.com/wp-content/uploads/2010/08/fotossintese-sintese-organic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84784"/>
            <a:ext cx="6627704" cy="1524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5285501" y="5589240"/>
            <a:ext cx="1416340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dirty="0" smtClean="0"/>
              <a:t>Glicose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179511" y="5589240"/>
            <a:ext cx="2625735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dirty="0" smtClean="0"/>
              <a:t>Gás Carbônico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7337081" y="5589240"/>
            <a:ext cx="166290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dirty="0" smtClean="0"/>
              <a:t>Oxigênio</a:t>
            </a:r>
            <a:endParaRPr lang="pt-BR" dirty="0"/>
          </a:p>
        </p:txBody>
      </p:sp>
      <p:sp>
        <p:nvSpPr>
          <p:cNvPr id="10" name="Mais 9"/>
          <p:cNvSpPr/>
          <p:nvPr/>
        </p:nvSpPr>
        <p:spPr>
          <a:xfrm>
            <a:off x="6794871" y="5652556"/>
            <a:ext cx="457200" cy="456256"/>
          </a:xfrm>
          <a:prstGeom prst="mathPlus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Igual 10"/>
          <p:cNvSpPr/>
          <p:nvPr/>
        </p:nvSpPr>
        <p:spPr>
          <a:xfrm>
            <a:off x="4685533" y="5653027"/>
            <a:ext cx="457200" cy="457200"/>
          </a:xfrm>
          <a:prstGeom prst="mathEqual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2" name="Mais 11"/>
          <p:cNvSpPr/>
          <p:nvPr/>
        </p:nvSpPr>
        <p:spPr>
          <a:xfrm>
            <a:off x="2820315" y="5652556"/>
            <a:ext cx="457200" cy="456256"/>
          </a:xfrm>
          <a:prstGeom prst="mathPlus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3361334" y="5589240"/>
            <a:ext cx="110298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200" dirty="0"/>
              <a:t>Á</a:t>
            </a:r>
            <a:r>
              <a:rPr lang="pt-BR" sz="3200" dirty="0" smtClean="0"/>
              <a:t>gua</a:t>
            </a:r>
            <a:endParaRPr lang="pt-BR" dirty="0"/>
          </a:p>
        </p:txBody>
      </p:sp>
      <p:sp>
        <p:nvSpPr>
          <p:cNvPr id="4" name="Raio 3"/>
          <p:cNvSpPr/>
          <p:nvPr/>
        </p:nvSpPr>
        <p:spPr>
          <a:xfrm>
            <a:off x="4337923" y="3748399"/>
            <a:ext cx="695220" cy="1706488"/>
          </a:xfrm>
          <a:prstGeom prst="lightningBol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5" name="CaixaDeTexto 14"/>
          <p:cNvSpPr txBox="1"/>
          <p:nvPr/>
        </p:nvSpPr>
        <p:spPr>
          <a:xfrm rot="18603066">
            <a:off x="3973359" y="3517566"/>
            <a:ext cx="651643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dirty="0" smtClean="0"/>
              <a:t>Luz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50156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pt-BR" dirty="0" smtClean="0"/>
              <a:t>A célula Vegetal</a:t>
            </a:r>
            <a:endParaRPr lang="pt-BR" dirty="0"/>
          </a:p>
        </p:txBody>
      </p:sp>
      <p:pic>
        <p:nvPicPr>
          <p:cNvPr id="4" name="Picture 4" descr="http://www.fondosmil.com/3-safe/Estructura-celula-vegeta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052736"/>
            <a:ext cx="7056784" cy="55539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/>
          <p:cNvCxnSpPr/>
          <p:nvPr/>
        </p:nvCxnSpPr>
        <p:spPr>
          <a:xfrm flipV="1">
            <a:off x="1475656" y="4797152"/>
            <a:ext cx="1865847" cy="36004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" name="Conector de seta reta 5"/>
          <p:cNvCxnSpPr/>
          <p:nvPr/>
        </p:nvCxnSpPr>
        <p:spPr>
          <a:xfrm flipH="1">
            <a:off x="4355976" y="1537855"/>
            <a:ext cx="2114097" cy="1243073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Conector de seta reta 8"/>
          <p:cNvCxnSpPr/>
          <p:nvPr/>
        </p:nvCxnSpPr>
        <p:spPr>
          <a:xfrm>
            <a:off x="1763688" y="1844824"/>
            <a:ext cx="1944216" cy="2232248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CaixaDeTexto 13"/>
          <p:cNvSpPr txBox="1"/>
          <p:nvPr/>
        </p:nvSpPr>
        <p:spPr>
          <a:xfrm>
            <a:off x="539552" y="1475492"/>
            <a:ext cx="1512168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Vacúolo</a:t>
            </a:r>
            <a:endParaRPr lang="pt-BR" b="1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755577" y="5168646"/>
            <a:ext cx="1512168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Parede celular</a:t>
            </a:r>
            <a:endParaRPr lang="pt-BR" sz="2800" b="1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6470072" y="1288425"/>
            <a:ext cx="2134376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Cloroplasto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80709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6712"/>
            <a:ext cx="9117279" cy="55172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ângulo 4"/>
          <p:cNvSpPr/>
          <p:nvPr/>
        </p:nvSpPr>
        <p:spPr>
          <a:xfrm>
            <a:off x="755576" y="3717032"/>
            <a:ext cx="2808312" cy="5760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CCC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6190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6855" y="-99392"/>
            <a:ext cx="8229600" cy="1143000"/>
          </a:xfrm>
        </p:spPr>
        <p:txBody>
          <a:bodyPr/>
          <a:lstStyle/>
          <a:p>
            <a:r>
              <a:rPr lang="pt-BR" dirty="0"/>
              <a:t>Procariotos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8600" y="1052736"/>
            <a:ext cx="9115400" cy="4392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 smtClean="0"/>
              <a:t>. </a:t>
            </a:r>
            <a:r>
              <a:rPr lang="pt-BR" sz="2800" b="1" dirty="0" smtClean="0"/>
              <a:t>Flagelo, </a:t>
            </a:r>
            <a:r>
              <a:rPr lang="pt-BR" sz="2800" b="1" dirty="0" err="1" smtClean="0"/>
              <a:t>cilios</a:t>
            </a:r>
            <a:r>
              <a:rPr lang="pt-BR" sz="2800" dirty="0" smtClean="0"/>
              <a:t>: Estrutura locomotora da célula bacteriana. Pode estar presente ou não, e de formas bastante variadas</a:t>
            </a:r>
          </a:p>
          <a:p>
            <a:pPr marL="0" indent="0">
              <a:buNone/>
            </a:pPr>
            <a:endParaRPr lang="pt-BR" sz="2800" dirty="0" smtClean="0"/>
          </a:p>
          <a:p>
            <a:pPr marL="0" indent="0">
              <a:buNone/>
            </a:pPr>
            <a:r>
              <a:rPr lang="pt-BR" sz="2800" dirty="0" smtClean="0"/>
              <a:t>. </a:t>
            </a:r>
            <a:r>
              <a:rPr lang="pt-BR" sz="2800" b="1" dirty="0" smtClean="0"/>
              <a:t>Ribossomos</a:t>
            </a:r>
            <a:r>
              <a:rPr lang="pt-BR" sz="2800" dirty="0" smtClean="0"/>
              <a:t>: Papel importante na divisão celular e síntese proteica</a:t>
            </a:r>
          </a:p>
          <a:p>
            <a:pPr marL="0" indent="0">
              <a:buNone/>
            </a:pPr>
            <a:endParaRPr lang="pt-BR" sz="2800" dirty="0" smtClean="0"/>
          </a:p>
          <a:p>
            <a:pPr marL="0" indent="0">
              <a:buNone/>
            </a:pPr>
            <a:r>
              <a:rPr lang="pt-BR" sz="2800" dirty="0" smtClean="0"/>
              <a:t>. </a:t>
            </a:r>
            <a:r>
              <a:rPr lang="pt-BR" sz="2800" b="1" dirty="0" err="1" smtClean="0"/>
              <a:t>Mesossomas</a:t>
            </a:r>
            <a:r>
              <a:rPr lang="pt-BR" sz="2800" dirty="0" smtClean="0"/>
              <a:t>: Função semelhante </a:t>
            </a:r>
            <a:r>
              <a:rPr lang="pt-BR" sz="2800" dirty="0"/>
              <a:t>à</a:t>
            </a:r>
            <a:r>
              <a:rPr lang="pt-BR" sz="2800" dirty="0" smtClean="0"/>
              <a:t> da Mitocôndria, produção de energia</a:t>
            </a:r>
            <a:endParaRPr lang="pt-BR" sz="2800" dirty="0"/>
          </a:p>
        </p:txBody>
      </p:sp>
      <p:pic>
        <p:nvPicPr>
          <p:cNvPr id="4" name="Picture 2" descr="http://1.bp.blogspot.com/_oVKLcL6CwGo/TIeABt7dSJI/AAAAAAAAAAc/ZOB0tYMUdoU/s1600/procariuotafy4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4852899"/>
            <a:ext cx="3024335" cy="18536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69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pt-BR" dirty="0" smtClean="0"/>
              <a:t>Ciclo Celular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Ciclo pelo qual todas as células passam durante seu desenvolvimento</a:t>
            </a:r>
          </a:p>
          <a:p>
            <a:endParaRPr lang="pt-BR" dirty="0"/>
          </a:p>
          <a:p>
            <a:r>
              <a:rPr lang="pt-BR" dirty="0" smtClean="0"/>
              <a:t>Nem sempre as células estão se multiplicando ativamente</a:t>
            </a:r>
          </a:p>
          <a:p>
            <a:endParaRPr lang="pt-BR" dirty="0"/>
          </a:p>
          <a:p>
            <a:r>
              <a:rPr lang="pt-BR" dirty="0" smtClean="0"/>
              <a:t>Maior parte da vida de uma célula é representada pelo período da interfase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4684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0"/>
            <a:ext cx="5796136" cy="6858000"/>
          </a:xfrm>
        </p:spPr>
        <p:txBody>
          <a:bodyPr/>
          <a:lstStyle/>
          <a:p>
            <a:endParaRPr lang="pt-BR" b="1" dirty="0" smtClean="0"/>
          </a:p>
          <a:p>
            <a:r>
              <a:rPr lang="pt-BR" b="1" dirty="0" smtClean="0"/>
              <a:t>Cromossomos</a:t>
            </a:r>
            <a:r>
              <a:rPr lang="pt-BR" dirty="0" smtClean="0"/>
              <a:t>: estruturas formadas pelo enovelamento de uma molécula de DNA</a:t>
            </a:r>
          </a:p>
          <a:p>
            <a:endParaRPr lang="pt-BR" dirty="0" smtClean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r>
              <a:rPr lang="pt-BR" dirty="0" smtClean="0"/>
              <a:t>Podem ocorrer duplicados nas células, antes de uma divisão</a:t>
            </a:r>
            <a:endParaRPr lang="pt-BR" dirty="0"/>
          </a:p>
        </p:txBody>
      </p:sp>
      <p:pic>
        <p:nvPicPr>
          <p:cNvPr id="2050" name="Picture 2" descr="http://4.bp.blogspot.com/-6Vk2LfHeTEc/TZCz9WS2MAI/AAAAAAAAAZE/XvXrrCR9fNQ/s1600/estrutura+do+dna+-+cromossomos+fig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853" y="0"/>
            <a:ext cx="3661147" cy="27821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coladaweb.com/files/cromossomos-simples-duplicado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434" y="3284984"/>
            <a:ext cx="3594566" cy="34958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284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7504" y="28243"/>
            <a:ext cx="8928992" cy="6569109"/>
          </a:xfrm>
        </p:spPr>
        <p:txBody>
          <a:bodyPr>
            <a:normAutofit/>
          </a:bodyPr>
          <a:lstStyle/>
          <a:p>
            <a:r>
              <a:rPr lang="pt-BR" dirty="0" smtClean="0"/>
              <a:t>Estão organizados sozinhos (</a:t>
            </a:r>
            <a:r>
              <a:rPr lang="pt-BR" b="1" dirty="0" smtClean="0"/>
              <a:t>n= célula haploide</a:t>
            </a:r>
            <a:r>
              <a:rPr lang="pt-BR" dirty="0" smtClean="0"/>
              <a:t>) ou em pares (</a:t>
            </a:r>
            <a:r>
              <a:rPr lang="pt-BR" b="1" dirty="0" smtClean="0"/>
              <a:t>2n= célula diploide</a:t>
            </a:r>
            <a:r>
              <a:rPr lang="pt-BR" dirty="0" smtClean="0"/>
              <a:t>)</a:t>
            </a:r>
          </a:p>
          <a:p>
            <a:endParaRPr lang="pt-BR" dirty="0" smtClean="0"/>
          </a:p>
          <a:p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Se estiverem em </a:t>
            </a:r>
            <a:r>
              <a:rPr lang="pt-BR" b="1" dirty="0" smtClean="0"/>
              <a:t>par</a:t>
            </a:r>
            <a:r>
              <a:rPr lang="pt-BR" dirty="0" smtClean="0"/>
              <a:t>, um deles veio da </a:t>
            </a:r>
            <a:r>
              <a:rPr lang="pt-BR" b="1" dirty="0" smtClean="0"/>
              <a:t>mãe</a:t>
            </a:r>
            <a:r>
              <a:rPr lang="pt-BR" dirty="0" smtClean="0"/>
              <a:t> e outro do </a:t>
            </a:r>
            <a:r>
              <a:rPr lang="pt-BR" b="1" dirty="0" smtClean="0"/>
              <a:t>pai</a:t>
            </a:r>
          </a:p>
          <a:p>
            <a:pPr>
              <a:buFontTx/>
              <a:buChar char="-"/>
            </a:pPr>
            <a:r>
              <a:rPr lang="pt-BR" dirty="0" smtClean="0"/>
              <a:t>Os pares são chamados de cromossomos homólogos, pois possuem os mesmos genes, algumas vezes </a:t>
            </a:r>
            <a:r>
              <a:rPr lang="pt-BR" b="1" dirty="0" smtClean="0"/>
              <a:t>ligeiramente alterados</a:t>
            </a:r>
          </a:p>
          <a:p>
            <a:pPr>
              <a:buFontTx/>
              <a:buChar char="-"/>
            </a:pPr>
            <a:r>
              <a:rPr lang="pt-BR" dirty="0" smtClean="0"/>
              <a:t>A combinação das ligeiras diferenças entre os homólogos gera as características do filho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538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 descr="http://www.poligene.com.br/ktml2/images/uploads/CARIOTIPO-M.gif?0.47828898278933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40569"/>
            <a:ext cx="9089907" cy="68174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1403648" y="40568"/>
            <a:ext cx="7686258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/>
              <a:t>Cariótipo de um ser humano do sexo masculino</a:t>
            </a:r>
            <a:endParaRPr lang="pt-BR" b="1" dirty="0"/>
          </a:p>
        </p:txBody>
      </p:sp>
      <p:sp>
        <p:nvSpPr>
          <p:cNvPr id="6" name="Retângulo 5"/>
          <p:cNvSpPr/>
          <p:nvPr/>
        </p:nvSpPr>
        <p:spPr>
          <a:xfrm>
            <a:off x="251520" y="476672"/>
            <a:ext cx="1152128" cy="18722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118985" y="240624"/>
            <a:ext cx="715888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Par 1</a:t>
            </a:r>
            <a:endParaRPr lang="pt-BR" sz="1400" b="1" dirty="0"/>
          </a:p>
        </p:txBody>
      </p:sp>
      <p:sp>
        <p:nvSpPr>
          <p:cNvPr id="8" name="Retângulo 7"/>
          <p:cNvSpPr/>
          <p:nvPr/>
        </p:nvSpPr>
        <p:spPr>
          <a:xfrm>
            <a:off x="4788024" y="5877272"/>
            <a:ext cx="1080120" cy="7920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4112903" y="6403299"/>
            <a:ext cx="864096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Par 22</a:t>
            </a:r>
            <a:endParaRPr lang="pt-BR" sz="1400" b="1" dirty="0"/>
          </a:p>
        </p:txBody>
      </p:sp>
      <p:sp>
        <p:nvSpPr>
          <p:cNvPr id="10" name="Retângulo 9"/>
          <p:cNvSpPr/>
          <p:nvPr/>
        </p:nvSpPr>
        <p:spPr>
          <a:xfrm>
            <a:off x="6444208" y="5481228"/>
            <a:ext cx="2376264" cy="11881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5722353" y="5119559"/>
            <a:ext cx="3339988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000" b="1" dirty="0" smtClean="0"/>
              <a:t>Par de cromossomos sexuais</a:t>
            </a:r>
            <a:endParaRPr lang="pt-BR" sz="1400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2096741" y="3187674"/>
            <a:ext cx="489642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FF0000"/>
                </a:solidFill>
              </a:rPr>
              <a:t>2n = 46 cromossomos (44 + XY)</a:t>
            </a:r>
            <a:endParaRPr lang="pt-BR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669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acercaciencia.com/wp-content/uploads/2012/10/Ciclo-celular-1024x78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7" y="0"/>
            <a:ext cx="8968827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470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Ciclo Celular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O ciclo celular é dividido em: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>
                <a:solidFill>
                  <a:srgbClr val="FF0000"/>
                </a:solidFill>
              </a:rPr>
              <a:t>Interfase</a:t>
            </a:r>
            <a:r>
              <a:rPr lang="pt-BR" dirty="0" smtClean="0"/>
              <a:t>: fase em que a célula não esta se dividindo</a:t>
            </a:r>
            <a:r>
              <a:rPr lang="pt-BR" dirty="0"/>
              <a:t>.</a:t>
            </a:r>
            <a:r>
              <a:rPr lang="pt-BR" dirty="0" smtClean="0"/>
              <a:t> Se prepara para a divisão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>
                <a:solidFill>
                  <a:srgbClr val="0070C0"/>
                </a:solidFill>
              </a:rPr>
              <a:t>Mitose/Meiose</a:t>
            </a:r>
            <a:r>
              <a:rPr lang="pt-BR" dirty="0" smtClean="0"/>
              <a:t>: fase em que a célula se divide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99151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11560" y="0"/>
            <a:ext cx="8229600" cy="6858000"/>
          </a:xfrm>
        </p:spPr>
        <p:txBody>
          <a:bodyPr>
            <a:normAutofit fontScale="92500" lnSpcReduction="10000"/>
          </a:bodyPr>
          <a:lstStyle/>
          <a:p>
            <a:r>
              <a:rPr lang="pt-BR" dirty="0" smtClean="0"/>
              <a:t>A partir da interfase, a célula pode se dividir de duas formas:</a:t>
            </a:r>
          </a:p>
          <a:p>
            <a:endParaRPr lang="pt-BR" dirty="0"/>
          </a:p>
          <a:p>
            <a:pPr>
              <a:buFontTx/>
              <a:buChar char="-"/>
            </a:pPr>
            <a:r>
              <a:rPr lang="pt-BR" b="1" dirty="0" smtClean="0"/>
              <a:t>Mitose</a:t>
            </a:r>
            <a:r>
              <a:rPr lang="pt-BR" dirty="0" smtClean="0"/>
              <a:t>: </a:t>
            </a:r>
          </a:p>
          <a:p>
            <a:pPr>
              <a:buFontTx/>
              <a:buChar char="-"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/>
              <a:t>A</a:t>
            </a:r>
            <a:r>
              <a:rPr lang="pt-BR" dirty="0" smtClean="0"/>
              <a:t>umento do número de células do organismo</a:t>
            </a:r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dirty="0"/>
              <a:t>R</a:t>
            </a:r>
            <a:r>
              <a:rPr lang="pt-BR" dirty="0" smtClean="0"/>
              <a:t>eprodução assexuada</a:t>
            </a:r>
          </a:p>
          <a:p>
            <a:pPr marL="0" indent="0">
              <a:buNone/>
            </a:pPr>
            <a:r>
              <a:rPr lang="pt-BR" dirty="0" smtClean="0"/>
              <a:t>. Substituição de células mortas</a:t>
            </a:r>
          </a:p>
          <a:p>
            <a:pPr marL="0" indent="0">
              <a:buNone/>
            </a:pPr>
            <a:r>
              <a:rPr lang="pt-BR" dirty="0" smtClean="0"/>
              <a:t>. Recomposição de tecido danificado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b="1" dirty="0" smtClean="0"/>
              <a:t>Meiose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Produção de gametas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209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-243408"/>
            <a:ext cx="8229600" cy="1143000"/>
          </a:xfrm>
        </p:spPr>
        <p:txBody>
          <a:bodyPr/>
          <a:lstStyle/>
          <a:p>
            <a:r>
              <a:rPr lang="pt-BR" dirty="0" smtClean="0"/>
              <a:t>Mitose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9552" y="692696"/>
            <a:ext cx="8229600" cy="4525963"/>
          </a:xfrm>
        </p:spPr>
        <p:txBody>
          <a:bodyPr/>
          <a:lstStyle/>
          <a:p>
            <a:r>
              <a:rPr lang="pt-BR" dirty="0" smtClean="0"/>
              <a:t>Uma única divisão celular (</a:t>
            </a:r>
            <a:r>
              <a:rPr lang="pt-BR" b="1" dirty="0" smtClean="0"/>
              <a:t>EQUACIONAL</a:t>
            </a:r>
            <a:r>
              <a:rPr lang="pt-BR" dirty="0" smtClean="0"/>
              <a:t>)</a:t>
            </a:r>
          </a:p>
          <a:p>
            <a:endParaRPr lang="pt-BR" dirty="0"/>
          </a:p>
          <a:p>
            <a:r>
              <a:rPr lang="pt-BR" dirty="0" smtClean="0"/>
              <a:t>Uma duplicação do material genético (replicação do DNA)</a:t>
            </a:r>
          </a:p>
          <a:p>
            <a:endParaRPr lang="pt-BR" dirty="0"/>
          </a:p>
          <a:p>
            <a:r>
              <a:rPr lang="pt-BR" dirty="0" smtClean="0"/>
              <a:t>Resultado: </a:t>
            </a:r>
            <a:r>
              <a:rPr lang="pt-BR" b="1" dirty="0" smtClean="0"/>
              <a:t>2 células </a:t>
            </a:r>
            <a:r>
              <a:rPr lang="pt-BR" dirty="0" smtClean="0"/>
              <a:t>filhas iguais à célula mãe</a:t>
            </a:r>
            <a:endParaRPr lang="pt-BR" dirty="0"/>
          </a:p>
        </p:txBody>
      </p:sp>
      <p:sp>
        <p:nvSpPr>
          <p:cNvPr id="4" name="Elipse 3"/>
          <p:cNvSpPr/>
          <p:nvPr/>
        </p:nvSpPr>
        <p:spPr>
          <a:xfrm>
            <a:off x="199414" y="4365104"/>
            <a:ext cx="2070546" cy="21602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Conector de seta reta 9"/>
          <p:cNvCxnSpPr/>
          <p:nvPr/>
        </p:nvCxnSpPr>
        <p:spPr>
          <a:xfrm>
            <a:off x="2506259" y="5445224"/>
            <a:ext cx="841605" cy="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lipse 12"/>
          <p:cNvSpPr/>
          <p:nvPr/>
        </p:nvSpPr>
        <p:spPr>
          <a:xfrm>
            <a:off x="3485646" y="4365104"/>
            <a:ext cx="2070546" cy="21602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6" name="Conector de seta reta 15"/>
          <p:cNvCxnSpPr/>
          <p:nvPr/>
        </p:nvCxnSpPr>
        <p:spPr>
          <a:xfrm flipV="1">
            <a:off x="5672395" y="5013927"/>
            <a:ext cx="867741" cy="376706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/>
          <p:cNvCxnSpPr/>
          <p:nvPr/>
        </p:nvCxnSpPr>
        <p:spPr>
          <a:xfrm>
            <a:off x="5674860" y="5710152"/>
            <a:ext cx="867741" cy="334239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Elipse 19"/>
          <p:cNvSpPr/>
          <p:nvPr/>
        </p:nvSpPr>
        <p:spPr>
          <a:xfrm>
            <a:off x="6732240" y="4130913"/>
            <a:ext cx="1152128" cy="12241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Elipse 20"/>
          <p:cNvSpPr/>
          <p:nvPr/>
        </p:nvSpPr>
        <p:spPr>
          <a:xfrm>
            <a:off x="6747959" y="5613970"/>
            <a:ext cx="1152128" cy="12241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9" name="Conector reto 18"/>
          <p:cNvCxnSpPr/>
          <p:nvPr/>
        </p:nvCxnSpPr>
        <p:spPr>
          <a:xfrm>
            <a:off x="683568" y="4742981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/>
          <p:cNvCxnSpPr/>
          <p:nvPr/>
        </p:nvCxnSpPr>
        <p:spPr>
          <a:xfrm>
            <a:off x="899592" y="4590212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/>
          <p:cNvCxnSpPr/>
          <p:nvPr/>
        </p:nvCxnSpPr>
        <p:spPr>
          <a:xfrm>
            <a:off x="1187624" y="5571237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/>
          <p:cNvCxnSpPr/>
          <p:nvPr/>
        </p:nvCxnSpPr>
        <p:spPr>
          <a:xfrm>
            <a:off x="1340024" y="5530411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/>
          <p:cNvCxnSpPr/>
          <p:nvPr/>
        </p:nvCxnSpPr>
        <p:spPr>
          <a:xfrm>
            <a:off x="3815916" y="4835060"/>
            <a:ext cx="108012" cy="5555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/>
          <p:cNvCxnSpPr/>
          <p:nvPr/>
        </p:nvCxnSpPr>
        <p:spPr>
          <a:xfrm flipH="1">
            <a:off x="3761910" y="4868386"/>
            <a:ext cx="216024" cy="5395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to 36"/>
          <p:cNvCxnSpPr/>
          <p:nvPr/>
        </p:nvCxnSpPr>
        <p:spPr>
          <a:xfrm>
            <a:off x="4466913" y="4602570"/>
            <a:ext cx="108012" cy="5555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to 37"/>
          <p:cNvCxnSpPr/>
          <p:nvPr/>
        </p:nvCxnSpPr>
        <p:spPr>
          <a:xfrm flipH="1">
            <a:off x="4412907" y="4635896"/>
            <a:ext cx="216024" cy="5395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/>
          <p:cNvCxnSpPr/>
          <p:nvPr/>
        </p:nvCxnSpPr>
        <p:spPr>
          <a:xfrm>
            <a:off x="3977934" y="5613970"/>
            <a:ext cx="309921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/>
          <p:cNvCxnSpPr/>
          <p:nvPr/>
        </p:nvCxnSpPr>
        <p:spPr>
          <a:xfrm flipH="1">
            <a:off x="4024267" y="5613970"/>
            <a:ext cx="217253" cy="54199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/>
          <p:cNvCxnSpPr/>
          <p:nvPr/>
        </p:nvCxnSpPr>
        <p:spPr>
          <a:xfrm>
            <a:off x="4458111" y="5766370"/>
            <a:ext cx="309921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/>
          <p:cNvCxnSpPr/>
          <p:nvPr/>
        </p:nvCxnSpPr>
        <p:spPr>
          <a:xfrm flipH="1">
            <a:off x="4504444" y="5766370"/>
            <a:ext cx="217253" cy="54199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/>
          <p:cNvCxnSpPr/>
          <p:nvPr/>
        </p:nvCxnSpPr>
        <p:spPr>
          <a:xfrm>
            <a:off x="6948264" y="4268288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/>
          <p:cNvCxnSpPr/>
          <p:nvPr/>
        </p:nvCxnSpPr>
        <p:spPr>
          <a:xfrm>
            <a:off x="7164288" y="4222992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to 46"/>
          <p:cNvCxnSpPr/>
          <p:nvPr/>
        </p:nvCxnSpPr>
        <p:spPr>
          <a:xfrm>
            <a:off x="7596336" y="5738357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to 47"/>
          <p:cNvCxnSpPr/>
          <p:nvPr/>
        </p:nvCxnSpPr>
        <p:spPr>
          <a:xfrm>
            <a:off x="7740352" y="5920004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to 48"/>
          <p:cNvCxnSpPr/>
          <p:nvPr/>
        </p:nvCxnSpPr>
        <p:spPr>
          <a:xfrm>
            <a:off x="7443936" y="4643396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to 49"/>
          <p:cNvCxnSpPr/>
          <p:nvPr/>
        </p:nvCxnSpPr>
        <p:spPr>
          <a:xfrm>
            <a:off x="7596336" y="4602570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to 50"/>
          <p:cNvCxnSpPr/>
          <p:nvPr/>
        </p:nvCxnSpPr>
        <p:spPr>
          <a:xfrm>
            <a:off x="7155904" y="6031693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to 51"/>
          <p:cNvCxnSpPr/>
          <p:nvPr/>
        </p:nvCxnSpPr>
        <p:spPr>
          <a:xfrm>
            <a:off x="7308304" y="5990867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aixaDeTexto 52"/>
          <p:cNvSpPr txBox="1"/>
          <p:nvPr/>
        </p:nvSpPr>
        <p:spPr>
          <a:xfrm>
            <a:off x="1937607" y="5836445"/>
            <a:ext cx="1824303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Replicação (Duplicação)</a:t>
            </a:r>
            <a:endParaRPr lang="pt-BR" sz="2400" b="1" dirty="0"/>
          </a:p>
        </p:txBody>
      </p:sp>
      <p:sp>
        <p:nvSpPr>
          <p:cNvPr id="54" name="CaixaDeTexto 53"/>
          <p:cNvSpPr txBox="1"/>
          <p:nvPr/>
        </p:nvSpPr>
        <p:spPr>
          <a:xfrm>
            <a:off x="5519205" y="4281316"/>
            <a:ext cx="1113841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Divisão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161946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Meiose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Duas divisões celulares, sendo a primeira </a:t>
            </a:r>
            <a:r>
              <a:rPr lang="pt-BR" b="1" dirty="0" smtClean="0"/>
              <a:t>REDUCIONAL</a:t>
            </a:r>
            <a:r>
              <a:rPr lang="pt-BR" dirty="0" smtClean="0"/>
              <a:t> e a segunda </a:t>
            </a:r>
            <a:r>
              <a:rPr lang="pt-BR" b="1" dirty="0" smtClean="0"/>
              <a:t>EQUACIONAL</a:t>
            </a:r>
          </a:p>
          <a:p>
            <a:endParaRPr lang="pt-BR" dirty="0"/>
          </a:p>
          <a:p>
            <a:r>
              <a:rPr lang="pt-BR" dirty="0" smtClean="0"/>
              <a:t>Uma única duplicação (replicação) do material genético</a:t>
            </a:r>
          </a:p>
          <a:p>
            <a:endParaRPr lang="pt-BR" dirty="0"/>
          </a:p>
          <a:p>
            <a:r>
              <a:rPr lang="pt-BR" dirty="0" smtClean="0"/>
              <a:t>Resultado: </a:t>
            </a:r>
            <a:r>
              <a:rPr lang="pt-BR" b="1" dirty="0" smtClean="0"/>
              <a:t>4 células filhas </a:t>
            </a:r>
            <a:r>
              <a:rPr lang="pt-BR" dirty="0" smtClean="0"/>
              <a:t>com metade do material genético da célula original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6179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/>
          <p:cNvSpPr/>
          <p:nvPr/>
        </p:nvSpPr>
        <p:spPr>
          <a:xfrm>
            <a:off x="371302" y="188640"/>
            <a:ext cx="2070546" cy="21602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" name="Conector de seta reta 4"/>
          <p:cNvCxnSpPr/>
          <p:nvPr/>
        </p:nvCxnSpPr>
        <p:spPr>
          <a:xfrm>
            <a:off x="2459196" y="1268760"/>
            <a:ext cx="841605" cy="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e 5"/>
          <p:cNvSpPr/>
          <p:nvPr/>
        </p:nvSpPr>
        <p:spPr>
          <a:xfrm>
            <a:off x="3438583" y="188640"/>
            <a:ext cx="2070546" cy="21602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" name="Conector reto 6"/>
          <p:cNvCxnSpPr/>
          <p:nvPr/>
        </p:nvCxnSpPr>
        <p:spPr>
          <a:xfrm>
            <a:off x="855456" y="566517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/>
          <p:cNvCxnSpPr/>
          <p:nvPr/>
        </p:nvCxnSpPr>
        <p:spPr>
          <a:xfrm>
            <a:off x="1071480" y="413748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/>
          <p:cNvCxnSpPr/>
          <p:nvPr/>
        </p:nvCxnSpPr>
        <p:spPr>
          <a:xfrm>
            <a:off x="1359512" y="1394773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/>
          <p:cNvCxnSpPr/>
          <p:nvPr/>
        </p:nvCxnSpPr>
        <p:spPr>
          <a:xfrm>
            <a:off x="1511912" y="1353947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/>
          <p:cNvCxnSpPr/>
          <p:nvPr/>
        </p:nvCxnSpPr>
        <p:spPr>
          <a:xfrm>
            <a:off x="3768853" y="658596"/>
            <a:ext cx="108012" cy="5555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H="1">
            <a:off x="3714847" y="691922"/>
            <a:ext cx="216024" cy="5395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/>
        </p:nvCxnSpPr>
        <p:spPr>
          <a:xfrm>
            <a:off x="4419850" y="426106"/>
            <a:ext cx="108012" cy="5555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/>
          <p:cNvCxnSpPr/>
          <p:nvPr/>
        </p:nvCxnSpPr>
        <p:spPr>
          <a:xfrm flipH="1">
            <a:off x="4365844" y="459432"/>
            <a:ext cx="216024" cy="5395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/>
          <p:cNvCxnSpPr/>
          <p:nvPr/>
        </p:nvCxnSpPr>
        <p:spPr>
          <a:xfrm>
            <a:off x="3930871" y="1437506"/>
            <a:ext cx="309921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/>
          <p:cNvCxnSpPr/>
          <p:nvPr/>
        </p:nvCxnSpPr>
        <p:spPr>
          <a:xfrm flipH="1">
            <a:off x="3977204" y="1437506"/>
            <a:ext cx="217253" cy="54199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/>
          <p:cNvCxnSpPr/>
          <p:nvPr/>
        </p:nvCxnSpPr>
        <p:spPr>
          <a:xfrm>
            <a:off x="4411048" y="1589906"/>
            <a:ext cx="309921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 flipH="1">
            <a:off x="4457381" y="1589906"/>
            <a:ext cx="217253" cy="54199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/>
          <p:cNvCxnSpPr/>
          <p:nvPr/>
        </p:nvCxnSpPr>
        <p:spPr>
          <a:xfrm flipV="1">
            <a:off x="5580112" y="632768"/>
            <a:ext cx="936104" cy="173338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de seta reta 21"/>
          <p:cNvCxnSpPr/>
          <p:nvPr/>
        </p:nvCxnSpPr>
        <p:spPr>
          <a:xfrm>
            <a:off x="5580112" y="1874145"/>
            <a:ext cx="864096" cy="327829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ipse 23"/>
          <p:cNvSpPr/>
          <p:nvPr/>
        </p:nvSpPr>
        <p:spPr>
          <a:xfrm>
            <a:off x="6783490" y="1900141"/>
            <a:ext cx="1638498" cy="16423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reto 24"/>
          <p:cNvCxnSpPr/>
          <p:nvPr/>
        </p:nvCxnSpPr>
        <p:spPr>
          <a:xfrm>
            <a:off x="7655926" y="368954"/>
            <a:ext cx="108012" cy="5555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/>
          <p:cNvCxnSpPr/>
          <p:nvPr/>
        </p:nvCxnSpPr>
        <p:spPr>
          <a:xfrm flipH="1">
            <a:off x="7601920" y="402280"/>
            <a:ext cx="216024" cy="5395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/>
          <p:cNvCxnSpPr/>
          <p:nvPr/>
        </p:nvCxnSpPr>
        <p:spPr>
          <a:xfrm>
            <a:off x="7929164" y="811954"/>
            <a:ext cx="309921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/>
          <p:cNvCxnSpPr/>
          <p:nvPr/>
        </p:nvCxnSpPr>
        <p:spPr>
          <a:xfrm flipH="1">
            <a:off x="7975497" y="811954"/>
            <a:ext cx="217253" cy="54199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Elipse 28"/>
          <p:cNvSpPr/>
          <p:nvPr/>
        </p:nvSpPr>
        <p:spPr>
          <a:xfrm>
            <a:off x="7244680" y="175015"/>
            <a:ext cx="1638498" cy="16423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0" name="Conector reto 29"/>
          <p:cNvCxnSpPr/>
          <p:nvPr/>
        </p:nvCxnSpPr>
        <p:spPr>
          <a:xfrm>
            <a:off x="7270730" y="2128350"/>
            <a:ext cx="108012" cy="5555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/>
          <p:cNvCxnSpPr/>
          <p:nvPr/>
        </p:nvCxnSpPr>
        <p:spPr>
          <a:xfrm flipH="1">
            <a:off x="7216724" y="2161676"/>
            <a:ext cx="216024" cy="5395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/>
          <p:cNvCxnSpPr/>
          <p:nvPr/>
        </p:nvCxnSpPr>
        <p:spPr>
          <a:xfrm>
            <a:off x="7543968" y="2571350"/>
            <a:ext cx="309921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32"/>
          <p:cNvCxnSpPr/>
          <p:nvPr/>
        </p:nvCxnSpPr>
        <p:spPr>
          <a:xfrm flipH="1">
            <a:off x="7590301" y="2571350"/>
            <a:ext cx="217253" cy="54199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lipse 36"/>
          <p:cNvSpPr/>
          <p:nvPr/>
        </p:nvSpPr>
        <p:spPr>
          <a:xfrm>
            <a:off x="2519755" y="3346020"/>
            <a:ext cx="1638498" cy="16423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Conector reto 37"/>
          <p:cNvCxnSpPr/>
          <p:nvPr/>
        </p:nvCxnSpPr>
        <p:spPr>
          <a:xfrm>
            <a:off x="173658" y="5002457"/>
            <a:ext cx="108012" cy="5555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/>
          <p:cNvCxnSpPr/>
          <p:nvPr/>
        </p:nvCxnSpPr>
        <p:spPr>
          <a:xfrm flipH="1">
            <a:off x="100356" y="5029384"/>
            <a:ext cx="216024" cy="5395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/>
          <p:cNvCxnSpPr/>
          <p:nvPr/>
        </p:nvCxnSpPr>
        <p:spPr>
          <a:xfrm>
            <a:off x="481606" y="5141458"/>
            <a:ext cx="309921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to 40"/>
          <p:cNvCxnSpPr/>
          <p:nvPr/>
        </p:nvCxnSpPr>
        <p:spPr>
          <a:xfrm flipH="1">
            <a:off x="527939" y="5141458"/>
            <a:ext cx="217253" cy="54199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de seta reta 41"/>
          <p:cNvCxnSpPr/>
          <p:nvPr/>
        </p:nvCxnSpPr>
        <p:spPr>
          <a:xfrm flipV="1">
            <a:off x="1359626" y="4470249"/>
            <a:ext cx="1089149" cy="422749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/>
          <p:cNvCxnSpPr/>
          <p:nvPr/>
        </p:nvCxnSpPr>
        <p:spPr>
          <a:xfrm>
            <a:off x="1359626" y="5683451"/>
            <a:ext cx="1089149" cy="323582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Elipse 47"/>
          <p:cNvSpPr/>
          <p:nvPr/>
        </p:nvSpPr>
        <p:spPr>
          <a:xfrm>
            <a:off x="58789" y="4671922"/>
            <a:ext cx="1339211" cy="131482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Conector reto 48"/>
          <p:cNvCxnSpPr/>
          <p:nvPr/>
        </p:nvCxnSpPr>
        <p:spPr>
          <a:xfrm>
            <a:off x="3366576" y="3678268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to 49"/>
          <p:cNvCxnSpPr/>
          <p:nvPr/>
        </p:nvCxnSpPr>
        <p:spPr>
          <a:xfrm>
            <a:off x="3782032" y="4010581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Elipse 50"/>
          <p:cNvSpPr/>
          <p:nvPr/>
        </p:nvSpPr>
        <p:spPr>
          <a:xfrm>
            <a:off x="2519755" y="5267769"/>
            <a:ext cx="1638498" cy="16423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2" name="Conector reto 51"/>
          <p:cNvCxnSpPr/>
          <p:nvPr/>
        </p:nvCxnSpPr>
        <p:spPr>
          <a:xfrm>
            <a:off x="3400796" y="5404210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to 52"/>
          <p:cNvCxnSpPr/>
          <p:nvPr/>
        </p:nvCxnSpPr>
        <p:spPr>
          <a:xfrm>
            <a:off x="3816252" y="5736523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aixaDeTexto 53"/>
          <p:cNvSpPr txBox="1"/>
          <p:nvPr/>
        </p:nvSpPr>
        <p:spPr>
          <a:xfrm>
            <a:off x="-27689" y="0"/>
            <a:ext cx="75608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600" b="1" dirty="0" smtClean="0"/>
              <a:t>1a</a:t>
            </a:r>
            <a:endParaRPr lang="pt-BR" sz="2400" b="1" dirty="0"/>
          </a:p>
        </p:txBody>
      </p:sp>
      <p:sp>
        <p:nvSpPr>
          <p:cNvPr id="56" name="CaixaDeTexto 55"/>
          <p:cNvSpPr txBox="1"/>
          <p:nvPr/>
        </p:nvSpPr>
        <p:spPr>
          <a:xfrm>
            <a:off x="-16579" y="3520858"/>
            <a:ext cx="75608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600" b="1" dirty="0"/>
              <a:t>2</a:t>
            </a:r>
            <a:r>
              <a:rPr lang="pt-BR" sz="3600" b="1" dirty="0" smtClean="0"/>
              <a:t>a</a:t>
            </a:r>
            <a:endParaRPr lang="pt-BR" sz="2400" b="1" dirty="0"/>
          </a:p>
        </p:txBody>
      </p:sp>
      <p:sp>
        <p:nvSpPr>
          <p:cNvPr id="57" name="Elipse 56"/>
          <p:cNvSpPr/>
          <p:nvPr/>
        </p:nvSpPr>
        <p:spPr>
          <a:xfrm>
            <a:off x="7461714" y="3464733"/>
            <a:ext cx="1638498" cy="16423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8" name="Conector reto 57"/>
          <p:cNvCxnSpPr/>
          <p:nvPr/>
        </p:nvCxnSpPr>
        <p:spPr>
          <a:xfrm>
            <a:off x="4800014" y="5080143"/>
            <a:ext cx="108012" cy="5555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to 58"/>
          <p:cNvCxnSpPr/>
          <p:nvPr/>
        </p:nvCxnSpPr>
        <p:spPr>
          <a:xfrm flipH="1">
            <a:off x="4726712" y="5107070"/>
            <a:ext cx="216024" cy="5395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to 59"/>
          <p:cNvCxnSpPr/>
          <p:nvPr/>
        </p:nvCxnSpPr>
        <p:spPr>
          <a:xfrm>
            <a:off x="5107962" y="5219144"/>
            <a:ext cx="309921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to 60"/>
          <p:cNvCxnSpPr/>
          <p:nvPr/>
        </p:nvCxnSpPr>
        <p:spPr>
          <a:xfrm flipH="1">
            <a:off x="5154295" y="5219144"/>
            <a:ext cx="217253" cy="54199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de seta reta 61"/>
          <p:cNvCxnSpPr/>
          <p:nvPr/>
        </p:nvCxnSpPr>
        <p:spPr>
          <a:xfrm flipV="1">
            <a:off x="5985982" y="4547935"/>
            <a:ext cx="1089149" cy="422749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de seta reta 62"/>
          <p:cNvCxnSpPr/>
          <p:nvPr/>
        </p:nvCxnSpPr>
        <p:spPr>
          <a:xfrm>
            <a:off x="5985982" y="5761137"/>
            <a:ext cx="1089149" cy="323582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ipse 63"/>
          <p:cNvSpPr/>
          <p:nvPr/>
        </p:nvSpPr>
        <p:spPr>
          <a:xfrm>
            <a:off x="4499884" y="4700335"/>
            <a:ext cx="1638498" cy="16423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5" name="Conector reto 64"/>
          <p:cNvCxnSpPr/>
          <p:nvPr/>
        </p:nvCxnSpPr>
        <p:spPr>
          <a:xfrm>
            <a:off x="7992932" y="3755954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to 65"/>
          <p:cNvCxnSpPr/>
          <p:nvPr/>
        </p:nvCxnSpPr>
        <p:spPr>
          <a:xfrm>
            <a:off x="8408388" y="4088267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ipse 66"/>
          <p:cNvSpPr/>
          <p:nvPr/>
        </p:nvSpPr>
        <p:spPr>
          <a:xfrm>
            <a:off x="7495934" y="5190675"/>
            <a:ext cx="1638498" cy="16423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8" name="Conector reto 67"/>
          <p:cNvCxnSpPr/>
          <p:nvPr/>
        </p:nvCxnSpPr>
        <p:spPr>
          <a:xfrm>
            <a:off x="8027152" y="5481896"/>
            <a:ext cx="0" cy="61206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to 68"/>
          <p:cNvCxnSpPr/>
          <p:nvPr/>
        </p:nvCxnSpPr>
        <p:spPr>
          <a:xfrm>
            <a:off x="8442608" y="5814209"/>
            <a:ext cx="0" cy="61206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CaixaDeTexto 79"/>
          <p:cNvSpPr txBox="1"/>
          <p:nvPr/>
        </p:nvSpPr>
        <p:spPr>
          <a:xfrm>
            <a:off x="3826910" y="3183418"/>
            <a:ext cx="392118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1</a:t>
            </a:r>
            <a:endParaRPr lang="pt-BR" sz="2400" b="1" dirty="0"/>
          </a:p>
        </p:txBody>
      </p:sp>
      <p:sp>
        <p:nvSpPr>
          <p:cNvPr id="81" name="CaixaDeTexto 80"/>
          <p:cNvSpPr txBox="1"/>
          <p:nvPr/>
        </p:nvSpPr>
        <p:spPr>
          <a:xfrm>
            <a:off x="3734812" y="5146025"/>
            <a:ext cx="392118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2</a:t>
            </a:r>
            <a:endParaRPr lang="pt-BR" sz="2400" b="1" dirty="0"/>
          </a:p>
        </p:txBody>
      </p:sp>
      <p:sp>
        <p:nvSpPr>
          <p:cNvPr id="82" name="CaixaDeTexto 81"/>
          <p:cNvSpPr txBox="1"/>
          <p:nvPr/>
        </p:nvSpPr>
        <p:spPr>
          <a:xfrm>
            <a:off x="8759463" y="3382358"/>
            <a:ext cx="392118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3</a:t>
            </a:r>
            <a:endParaRPr lang="pt-BR" sz="2400" b="1" dirty="0"/>
          </a:p>
        </p:txBody>
      </p:sp>
      <p:sp>
        <p:nvSpPr>
          <p:cNvPr id="83" name="CaixaDeTexto 82"/>
          <p:cNvSpPr txBox="1"/>
          <p:nvPr/>
        </p:nvSpPr>
        <p:spPr>
          <a:xfrm>
            <a:off x="7513873" y="6342672"/>
            <a:ext cx="392118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 smtClean="0"/>
              <a:t>4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7259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24" grpId="0" animBg="1"/>
      <p:bldP spid="29" grpId="0" animBg="1"/>
      <p:bldP spid="37" grpId="0" animBg="1"/>
      <p:bldP spid="48" grpId="0" animBg="1"/>
      <p:bldP spid="51" grpId="0" animBg="1"/>
      <p:bldP spid="54" grpId="0" animBg="1"/>
      <p:bldP spid="56" grpId="0" animBg="1"/>
      <p:bldP spid="57" grpId="0" animBg="1"/>
      <p:bldP spid="64" grpId="0" animBg="1"/>
      <p:bldP spid="67" grpId="0" animBg="1"/>
      <p:bldP spid="80" grpId="0" animBg="1"/>
      <p:bldP spid="81" grpId="0" animBg="1"/>
      <p:bldP spid="82" grpId="0" animBg="1"/>
      <p:bldP spid="8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Vídeo!!!!!!!!!!!!!!</a:t>
            </a:r>
            <a:r>
              <a:rPr lang="pt-BR" dirty="0" err="1" smtClean="0"/>
              <a:t>knaisdnmsdadda!knusandiasp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6363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"/>
            <a:ext cx="9144000" cy="3879338"/>
          </a:xfrm>
        </p:spPr>
        <p:txBody>
          <a:bodyPr>
            <a:normAutofit fontScale="92500"/>
          </a:bodyPr>
          <a:lstStyle/>
          <a:p>
            <a:r>
              <a:rPr lang="pt-BR" b="1" dirty="0" smtClean="0"/>
              <a:t>Crossing-over: </a:t>
            </a:r>
          </a:p>
          <a:p>
            <a:endParaRPr lang="pt-BR" dirty="0"/>
          </a:p>
          <a:p>
            <a:pPr>
              <a:buFontTx/>
              <a:buChar char="-"/>
            </a:pPr>
            <a:r>
              <a:rPr lang="pt-BR" dirty="0" smtClean="0"/>
              <a:t>Processo pelo qual ocorre troca (recombinação) de genes entre os cromossomos homólogos na Prófase 1</a:t>
            </a:r>
          </a:p>
          <a:p>
            <a:pPr>
              <a:buFontTx/>
              <a:buChar char="-"/>
            </a:pPr>
            <a:endParaRPr lang="pt-BR" dirty="0" smtClean="0"/>
          </a:p>
          <a:p>
            <a:pPr>
              <a:buFontTx/>
              <a:buChar char="-"/>
            </a:pPr>
            <a:r>
              <a:rPr lang="pt-BR" dirty="0" smtClean="0"/>
              <a:t>Aumenta a variabilidade genética, fonte de diversidade para a seleção natural e evolução das espécies</a:t>
            </a:r>
            <a:endParaRPr lang="pt-BR" dirty="0"/>
          </a:p>
        </p:txBody>
      </p:sp>
      <p:pic>
        <p:nvPicPr>
          <p:cNvPr id="5122" name="Picture 2" descr="http://ib.bioninja.com.au/_Media/crossing-over_med.jpe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5" t="19150" b="14406"/>
          <a:stretch/>
        </p:blipFill>
        <p:spPr bwMode="auto">
          <a:xfrm>
            <a:off x="683568" y="3879339"/>
            <a:ext cx="8088352" cy="29482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35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thumb/d/db/Prokaryote_cell_diagram_pt.svg/2000px-Prokaryote_cell_diagram_p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76" y="-16444"/>
            <a:ext cx="8870248" cy="68744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990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9552" y="0"/>
            <a:ext cx="8229600" cy="1143000"/>
          </a:xfrm>
        </p:spPr>
        <p:txBody>
          <a:bodyPr/>
          <a:lstStyle/>
          <a:p>
            <a:r>
              <a:rPr lang="pt-BR" dirty="0" smtClean="0"/>
              <a:t>Eucariotos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Célula mais complexa, com várias organelas que desempenham funções diferentes</a:t>
            </a:r>
          </a:p>
          <a:p>
            <a:endParaRPr lang="pt-BR" dirty="0"/>
          </a:p>
          <a:p>
            <a:r>
              <a:rPr lang="pt-BR" dirty="0" smtClean="0"/>
              <a:t>Núcleo definido por uma membrana, chamada </a:t>
            </a:r>
            <a:r>
              <a:rPr lang="pt-BR" b="1" dirty="0" err="1" smtClean="0"/>
              <a:t>Carioteca</a:t>
            </a:r>
            <a:r>
              <a:rPr lang="pt-BR" dirty="0" smtClean="0"/>
              <a:t> (Membrana Nuclear)</a:t>
            </a:r>
          </a:p>
          <a:p>
            <a:endParaRPr lang="pt-BR" dirty="0"/>
          </a:p>
          <a:p>
            <a:r>
              <a:rPr lang="pt-BR" dirty="0" smtClean="0"/>
              <a:t>Células </a:t>
            </a:r>
            <a:r>
              <a:rPr lang="pt-BR" dirty="0" smtClean="0">
                <a:solidFill>
                  <a:srgbClr val="FF0000"/>
                </a:solidFill>
              </a:rPr>
              <a:t>animais</a:t>
            </a:r>
            <a:r>
              <a:rPr lang="pt-BR" dirty="0" smtClean="0"/>
              <a:t> e </a:t>
            </a:r>
            <a:r>
              <a:rPr lang="pt-BR" dirty="0" smtClean="0">
                <a:solidFill>
                  <a:srgbClr val="00B050"/>
                </a:solidFill>
              </a:rPr>
              <a:t>vegetais</a:t>
            </a:r>
            <a:r>
              <a:rPr lang="pt-BR" dirty="0" smtClean="0"/>
              <a:t> (protozoários</a:t>
            </a:r>
            <a:r>
              <a:rPr lang="pt-BR" dirty="0" smtClean="0"/>
              <a:t>, fungos, animais, algas, vermes, árvores, </a:t>
            </a:r>
            <a:r>
              <a:rPr lang="pt-BR" dirty="0" err="1" smtClean="0"/>
              <a:t>etc</a:t>
            </a:r>
            <a:r>
              <a:rPr lang="pt-BR" dirty="0" smtClean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116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</TotalTime>
  <Words>1388</Words>
  <Application>Microsoft Office PowerPoint</Application>
  <PresentationFormat>Apresentação na tela (4:3)</PresentationFormat>
  <Paragraphs>364</Paragraphs>
  <Slides>70</Slides>
  <Notes>2</Notes>
  <HiddenSlides>0</HiddenSlides>
  <MMClips>2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70</vt:i4>
      </vt:variant>
    </vt:vector>
  </HeadingPairs>
  <TitlesOfParts>
    <vt:vector size="71" baseType="lpstr">
      <vt:lpstr>Tema do Office</vt:lpstr>
      <vt:lpstr>Citologia</vt:lpstr>
      <vt:lpstr>A Célula</vt:lpstr>
      <vt:lpstr>Apresentação do PowerPoint</vt:lpstr>
      <vt:lpstr>Procariotos</vt:lpstr>
      <vt:lpstr>Procariotos</vt:lpstr>
      <vt:lpstr>Procariotos</vt:lpstr>
      <vt:lpstr>Apresentação do PowerPoint</vt:lpstr>
      <vt:lpstr>Apresentação do PowerPoint</vt:lpstr>
      <vt:lpstr>Eucariotos</vt:lpstr>
      <vt:lpstr>Apresentação do PowerPoint</vt:lpstr>
      <vt:lpstr>Eucariotos</vt:lpstr>
      <vt:lpstr>Eucariotos</vt:lpstr>
      <vt:lpstr>Apresentação do PowerPoint</vt:lpstr>
      <vt:lpstr>Envoltórios celulares</vt:lpstr>
      <vt:lpstr>Envoltórios celulares</vt:lpstr>
      <vt:lpstr>Apresentação do PowerPoint</vt:lpstr>
      <vt:lpstr>Envoltórios celulares</vt:lpstr>
      <vt:lpstr>Apresentação do PowerPoint</vt:lpstr>
      <vt:lpstr>Apresentação do PowerPoint</vt:lpstr>
      <vt:lpstr>Envoltórios celulares</vt:lpstr>
      <vt:lpstr>Envoltórios celulares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Envoltórios celulares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 Célula Animal</vt:lpstr>
      <vt:lpstr>A Célula Animal</vt:lpstr>
      <vt:lpstr>A Célula Animal</vt:lpstr>
      <vt:lpstr>Apresentação do PowerPoint</vt:lpstr>
      <vt:lpstr>A Célula Animal</vt:lpstr>
      <vt:lpstr>Apresentação do PowerPoint</vt:lpstr>
      <vt:lpstr>A Célula Animal</vt:lpstr>
      <vt:lpstr>Apresentação do PowerPoint</vt:lpstr>
      <vt:lpstr>Apresentação do PowerPoint</vt:lpstr>
      <vt:lpstr>A Célula Animal</vt:lpstr>
      <vt:lpstr>Apresentação do PowerPoint</vt:lpstr>
      <vt:lpstr>A Célula Animal</vt:lpstr>
      <vt:lpstr>Apresentação do PowerPoint</vt:lpstr>
      <vt:lpstr>Apresentação do PowerPoint</vt:lpstr>
      <vt:lpstr>A Célula Animal</vt:lpstr>
      <vt:lpstr>Apresentação do PowerPoint</vt:lpstr>
      <vt:lpstr>Apresentação do PowerPoint</vt:lpstr>
      <vt:lpstr>Apresentação do PowerPoint</vt:lpstr>
      <vt:lpstr>Eucariotos</vt:lpstr>
      <vt:lpstr>A célula Vegetal</vt:lpstr>
      <vt:lpstr>A célula Vegetal</vt:lpstr>
      <vt:lpstr>Apresentação do PowerPoint</vt:lpstr>
      <vt:lpstr>A célula Vegetal</vt:lpstr>
      <vt:lpstr>A célula Vegetal</vt:lpstr>
      <vt:lpstr>A célula Vegetal</vt:lpstr>
      <vt:lpstr>Apresentação do PowerPoint</vt:lpstr>
      <vt:lpstr>Ciclo Celular</vt:lpstr>
      <vt:lpstr>Apresentação do PowerPoint</vt:lpstr>
      <vt:lpstr>Apresentação do PowerPoint</vt:lpstr>
      <vt:lpstr>Apresentação do PowerPoint</vt:lpstr>
      <vt:lpstr>Apresentação do PowerPoint</vt:lpstr>
      <vt:lpstr>Ciclo Celular</vt:lpstr>
      <vt:lpstr>Apresentação do PowerPoint</vt:lpstr>
      <vt:lpstr>Mitose</vt:lpstr>
      <vt:lpstr>Meiose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Citologia</dc:title>
  <dc:creator>Pedro</dc:creator>
  <cp:lastModifiedBy>Pedro</cp:lastModifiedBy>
  <cp:revision>38</cp:revision>
  <dcterms:created xsi:type="dcterms:W3CDTF">2016-07-27T02:09:34Z</dcterms:created>
  <dcterms:modified xsi:type="dcterms:W3CDTF">2017-04-06T03:50:43Z</dcterms:modified>
</cp:coreProperties>
</file>

<file path=docProps/thumbnail.jpeg>
</file>